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2"/>
  </p:notesMasterIdLst>
  <p:sldIdLst>
    <p:sldId id="256" r:id="rId2"/>
    <p:sldId id="262" r:id="rId3"/>
    <p:sldId id="269" r:id="rId4"/>
    <p:sldId id="258" r:id="rId5"/>
    <p:sldId id="259" r:id="rId6"/>
    <p:sldId id="261" r:id="rId7"/>
    <p:sldId id="263" r:id="rId8"/>
    <p:sldId id="264" r:id="rId9"/>
    <p:sldId id="266" r:id="rId10"/>
    <p:sldId id="265" r:id="rId11"/>
    <p:sldId id="267" r:id="rId12"/>
    <p:sldId id="275" r:id="rId13"/>
    <p:sldId id="270" r:id="rId14"/>
    <p:sldId id="271" r:id="rId15"/>
    <p:sldId id="272" r:id="rId16"/>
    <p:sldId id="273" r:id="rId17"/>
    <p:sldId id="274" r:id="rId18"/>
    <p:sldId id="276" r:id="rId19"/>
    <p:sldId id="277" r:id="rId20"/>
    <p:sldId id="25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73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1E1496-D432-442B-8884-9E39B857A9A4}" type="datetimeFigureOut">
              <a:rPr lang="en-US" smtClean="0"/>
              <a:pPr/>
              <a:t>9/23/2023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D63F1C-50EF-48AD-ADD5-BBC9CF9830A0}" type="slidenum">
              <a:rPr lang="en-US" smtClean="0"/>
              <a:pPr/>
              <a:t>‹#›</a:t>
            </a:fld>
            <a:endParaRPr lang="en-US"/>
          </a:p>
        </p:txBody>
      </p:sp>
    </p:spTree>
    <p:extLst>
      <p:ext uri="{BB962C8B-B14F-4D97-AF65-F5344CB8AC3E}">
        <p14:creationId xmlns:p14="http://schemas.microsoft.com/office/powerpoint/2010/main" val="735156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D63F1C-50EF-48AD-ADD5-BBC9CF9830A0}" type="slidenum">
              <a:rPr lang="en-US" smtClean="0"/>
              <a:pPr/>
              <a:t>1</a:t>
            </a:fld>
            <a:endParaRPr lang="en-US"/>
          </a:p>
        </p:txBody>
      </p:sp>
    </p:spTree>
    <p:extLst>
      <p:ext uri="{BB962C8B-B14F-4D97-AF65-F5344CB8AC3E}">
        <p14:creationId xmlns:p14="http://schemas.microsoft.com/office/powerpoint/2010/main" val="440620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CA998D2F-9325-401E-A82A-6321103A5695}" type="datetime1">
              <a:rPr lang="en-US" smtClean="0"/>
              <a:pPr/>
              <a:t>9/23/2023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A8179FB-624A-48AF-9684-4FBC546A5B4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68BBC04-C083-4D85-B4E6-0D223C3E41E1}" type="datetime1">
              <a:rPr lang="en-US" smtClean="0"/>
              <a:pPr/>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314D4C4-1259-4F70-B93A-85F506F36329}" type="datetime1">
              <a:rPr lang="en-US" smtClean="0"/>
              <a:pPr/>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02054262-BF16-4534-8C77-986E73C8A311}" type="datetime1">
              <a:rPr lang="en-US" smtClean="0"/>
              <a:pPr/>
              <a:t>9/23/2023</a:t>
            </a:fld>
            <a:endParaRPr lang="en-US"/>
          </a:p>
        </p:txBody>
      </p:sp>
      <p:sp>
        <p:nvSpPr>
          <p:cNvPr id="9" name="Slide Number Placeholder 8"/>
          <p:cNvSpPr>
            <a:spLocks noGrp="1"/>
          </p:cNvSpPr>
          <p:nvPr>
            <p:ph type="sldNum" sz="quarter" idx="15"/>
          </p:nvPr>
        </p:nvSpPr>
        <p:spPr/>
        <p:txBody>
          <a:bodyPr rtlCol="0"/>
          <a:lstStyle/>
          <a:p>
            <a:fld id="{6A8179FB-624A-48AF-9684-4FBC546A5B4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F3429D1-340F-4BF3-B7FD-27279C8E49C3}" type="datetime1">
              <a:rPr lang="en-US" smtClean="0"/>
              <a:pPr/>
              <a:t>9/23/2023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A8179FB-624A-48AF-9684-4FBC546A5B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13125DCF-1F95-4CCD-959E-B0A06C97FC9C}" type="datetime1">
              <a:rPr lang="en-US" smtClean="0"/>
              <a:pPr/>
              <a:t>9/23/2023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179FB-624A-48AF-9684-4FBC546A5B4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4F5E984C-2DE6-4F04-B68C-B84CE46697C5}" type="datetime1">
              <a:rPr lang="en-US" smtClean="0"/>
              <a:pPr/>
              <a:t>9/23/2023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179FB-624A-48AF-9684-4FBC546A5B4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988FBD3F-9844-47F1-8B73-6C8C809C46EC}" type="datetime1">
              <a:rPr lang="en-US" smtClean="0"/>
              <a:pPr/>
              <a:t>9/23/2023</a:t>
            </a:fld>
            <a:endParaRPr lang="en-US"/>
          </a:p>
        </p:txBody>
      </p:sp>
      <p:sp>
        <p:nvSpPr>
          <p:cNvPr id="7" name="Slide Number Placeholder 6"/>
          <p:cNvSpPr>
            <a:spLocks noGrp="1"/>
          </p:cNvSpPr>
          <p:nvPr>
            <p:ph type="sldNum" sz="quarter" idx="11"/>
          </p:nvPr>
        </p:nvSpPr>
        <p:spPr/>
        <p:txBody>
          <a:bodyPr rtlCol="0"/>
          <a:lstStyle/>
          <a:p>
            <a:fld id="{6A8179FB-624A-48AF-9684-4FBC546A5B4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7AB6A2-8D44-4483-9A6C-09033C6F1D1D}" type="datetime1">
              <a:rPr lang="en-US" smtClean="0"/>
              <a:pPr/>
              <a:t>9/23/2023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890A2670-64B4-49F4-AB23-CA950674F290}" type="datetime1">
              <a:rPr lang="en-US" smtClean="0"/>
              <a:pPr/>
              <a:t>9/23/2023</a:t>
            </a:fld>
            <a:endParaRPr lang="en-US"/>
          </a:p>
        </p:txBody>
      </p:sp>
      <p:sp>
        <p:nvSpPr>
          <p:cNvPr id="22" name="Slide Number Placeholder 21"/>
          <p:cNvSpPr>
            <a:spLocks noGrp="1"/>
          </p:cNvSpPr>
          <p:nvPr>
            <p:ph type="sldNum" sz="quarter" idx="15"/>
          </p:nvPr>
        </p:nvSpPr>
        <p:spPr/>
        <p:txBody>
          <a:bodyPr rtlCol="0"/>
          <a:lstStyle/>
          <a:p>
            <a:fld id="{6A8179FB-624A-48AF-9684-4FBC546A5B4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AAB12F4-F085-4EE0-BCBB-7BE2AC84F560}" type="datetime1">
              <a:rPr lang="en-US" smtClean="0"/>
              <a:pPr/>
              <a:t>9/23/2023</a:t>
            </a:fld>
            <a:endParaRPr lang="en-US"/>
          </a:p>
        </p:txBody>
      </p:sp>
      <p:sp>
        <p:nvSpPr>
          <p:cNvPr id="18" name="Slide Number Placeholder 17"/>
          <p:cNvSpPr>
            <a:spLocks noGrp="1"/>
          </p:cNvSpPr>
          <p:nvPr>
            <p:ph type="sldNum" sz="quarter" idx="11"/>
          </p:nvPr>
        </p:nvSpPr>
        <p:spPr/>
        <p:txBody>
          <a:bodyPr rtlCol="0"/>
          <a:lstStyle/>
          <a:p>
            <a:fld id="{6A8179FB-624A-48AF-9684-4FBC546A5B4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724D316-ECF8-4E0F-98EE-1C25DC19FB5F}" type="datetime1">
              <a:rPr lang="en-US" smtClean="0"/>
              <a:pPr/>
              <a:t>9/23/2023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A8179FB-624A-48AF-9684-4FBC546A5B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la.gif"/>
          <p:cNvPicPr>
            <a:picLocks noChangeAspect="1"/>
          </p:cNvPicPr>
          <p:nvPr/>
        </p:nvPicPr>
        <p:blipFill>
          <a:blip r:embed="rId3"/>
          <a:stretch>
            <a:fillRect/>
          </a:stretch>
        </p:blipFill>
        <p:spPr>
          <a:xfrm>
            <a:off x="2020429" y="5397793"/>
            <a:ext cx="2370417" cy="1315166"/>
          </a:xfrm>
          <a:prstGeom prst="rect">
            <a:avLst/>
          </a:prstGeom>
        </p:spPr>
      </p:pic>
      <p:sp>
        <p:nvSpPr>
          <p:cNvPr id="4" name="TextBox 3"/>
          <p:cNvSpPr txBox="1"/>
          <p:nvPr/>
        </p:nvSpPr>
        <p:spPr>
          <a:xfrm>
            <a:off x="1674770" y="1478577"/>
            <a:ext cx="7150309" cy="400110"/>
          </a:xfrm>
          <a:prstGeom prst="rect">
            <a:avLst/>
          </a:prstGeom>
          <a:noFill/>
        </p:spPr>
        <p:txBody>
          <a:bodyPr wrap="square" rtlCol="0">
            <a:spAutoFit/>
          </a:bodyPr>
          <a:lstStyle/>
          <a:p>
            <a:pPr algn="ctr"/>
            <a:r>
              <a:rPr lang="hr-HR" sz="2000" b="1" dirty="0">
                <a:solidFill>
                  <a:srgbClr val="0070C0"/>
                </a:solidFill>
              </a:rPr>
              <a:t>3</a:t>
            </a:r>
            <a:r>
              <a:rPr lang="hr-HR" sz="2000" b="1" baseline="30000" dirty="0">
                <a:solidFill>
                  <a:srgbClr val="0070C0"/>
                </a:solidFill>
              </a:rPr>
              <a:t>rd</a:t>
            </a:r>
            <a:r>
              <a:rPr lang="hr-HR" sz="2000" b="1" dirty="0">
                <a:solidFill>
                  <a:srgbClr val="0070C0"/>
                </a:solidFill>
              </a:rPr>
              <a:t> </a:t>
            </a:r>
            <a:r>
              <a:rPr lang="en-GB" sz="2000" b="1" dirty="0">
                <a:solidFill>
                  <a:srgbClr val="0070C0"/>
                </a:solidFill>
              </a:rPr>
              <a:t>Regional Symposium on Lifts &amp; Escalators</a:t>
            </a:r>
            <a:endParaRPr lang="en-US" sz="2000" b="1" dirty="0">
              <a:solidFill>
                <a:srgbClr val="0070C0"/>
              </a:solidFill>
              <a:latin typeface="Arial Rounded MT Bold" pitchFamily="34" charset="0"/>
            </a:endParaRPr>
          </a:p>
        </p:txBody>
      </p:sp>
      <p:pic>
        <p:nvPicPr>
          <p:cNvPr id="1028" name="Picture 4" descr="C:\Users\hp\Desktop\hudiz.png"/>
          <p:cNvPicPr>
            <a:picLocks noChangeAspect="1" noChangeArrowheads="1"/>
          </p:cNvPicPr>
          <p:nvPr/>
        </p:nvPicPr>
        <p:blipFill>
          <a:blip r:embed="rId4"/>
          <a:srcRect/>
          <a:stretch>
            <a:fillRect/>
          </a:stretch>
        </p:blipFill>
        <p:spPr bwMode="auto">
          <a:xfrm>
            <a:off x="7107205" y="6007194"/>
            <a:ext cx="1686589" cy="717697"/>
          </a:xfrm>
          <a:prstGeom prst="rect">
            <a:avLst/>
          </a:prstGeom>
          <a:noFill/>
        </p:spPr>
      </p:pic>
      <p:sp>
        <p:nvSpPr>
          <p:cNvPr id="12" name="TextBox 11"/>
          <p:cNvSpPr txBox="1"/>
          <p:nvPr/>
        </p:nvSpPr>
        <p:spPr>
          <a:xfrm>
            <a:off x="2362291" y="1975446"/>
            <a:ext cx="5711820" cy="369332"/>
          </a:xfrm>
          <a:prstGeom prst="rect">
            <a:avLst/>
          </a:prstGeom>
          <a:noFill/>
        </p:spPr>
        <p:txBody>
          <a:bodyPr wrap="none" rtlCol="0">
            <a:spAutoFit/>
          </a:bodyPr>
          <a:lstStyle/>
          <a:p>
            <a:pPr algn="ctr"/>
            <a:r>
              <a:rPr lang="hr-HR" b="1" dirty="0">
                <a:solidFill>
                  <a:schemeClr val="tx1">
                    <a:lumMod val="50000"/>
                    <a:lumOff val="50000"/>
                  </a:schemeClr>
                </a:solidFill>
              </a:rPr>
              <a:t>LIFTS SUBJECT TO SEISMIC CONDITIONS</a:t>
            </a:r>
            <a:endParaRPr lang="en-US" b="1" dirty="0">
              <a:solidFill>
                <a:schemeClr val="tx1">
                  <a:lumMod val="50000"/>
                  <a:lumOff val="50000"/>
                </a:schemeClr>
              </a:solidFill>
            </a:endParaRPr>
          </a:p>
        </p:txBody>
      </p:sp>
      <p:sp>
        <p:nvSpPr>
          <p:cNvPr id="2" name="Текстуална рамка 1"/>
          <p:cNvSpPr txBox="1"/>
          <p:nvPr/>
        </p:nvSpPr>
        <p:spPr>
          <a:xfrm>
            <a:off x="2020430" y="2675818"/>
            <a:ext cx="6264695" cy="1477328"/>
          </a:xfrm>
          <a:prstGeom prst="rect">
            <a:avLst/>
          </a:prstGeom>
          <a:noFill/>
        </p:spPr>
        <p:txBody>
          <a:bodyPr wrap="square" rtlCol="0">
            <a:spAutoFit/>
          </a:bodyPr>
          <a:lstStyle/>
          <a:p>
            <a:r>
              <a:rPr lang="en-GB" sz="3000" cap="small" dirty="0">
                <a:solidFill>
                  <a:srgbClr val="0070C0"/>
                </a:solidFill>
                <a:effectLst>
                  <a:outerShdw blurRad="38100" dist="38100" dir="2700000" algn="tl">
                    <a:srgbClr val="000000">
                      <a:alpha val="43137"/>
                    </a:srgbClr>
                  </a:outerShdw>
                </a:effectLst>
              </a:rPr>
              <a:t>Seismic Categories of Lifts &amp; Escalators</a:t>
            </a:r>
            <a:r>
              <a:rPr lang="hr-HR" sz="3000" cap="small" dirty="0">
                <a:solidFill>
                  <a:srgbClr val="0070C0"/>
                </a:solidFill>
                <a:effectLst>
                  <a:outerShdw blurRad="38100" dist="38100" dir="2700000" algn="tl">
                    <a:srgbClr val="000000">
                      <a:alpha val="43137"/>
                    </a:srgbClr>
                  </a:outerShdw>
                </a:effectLst>
              </a:rPr>
              <a:t> – </a:t>
            </a:r>
            <a:r>
              <a:rPr lang="en-US" sz="3000" cap="small" dirty="0">
                <a:solidFill>
                  <a:srgbClr val="0070C0"/>
                </a:solidFill>
                <a:effectLst>
                  <a:outerShdw blurRad="38100" dist="38100" dir="2700000" algn="tl">
                    <a:srgbClr val="000000">
                      <a:alpha val="43137"/>
                    </a:srgbClr>
                  </a:outerShdw>
                </a:effectLst>
              </a:rPr>
              <a:t>Safety Improvements </a:t>
            </a:r>
            <a:endParaRPr lang="en-GB" sz="3000" cap="small" dirty="0">
              <a:solidFill>
                <a:srgbClr val="0070C0"/>
              </a:solidFill>
              <a:effectLst>
                <a:outerShdw blurRad="38100" dist="38100" dir="2700000" algn="tl">
                  <a:srgbClr val="000000">
                    <a:alpha val="43137"/>
                  </a:srgbClr>
                </a:outerShdw>
              </a:effectLst>
            </a:endParaRPr>
          </a:p>
        </p:txBody>
      </p:sp>
      <p:sp>
        <p:nvSpPr>
          <p:cNvPr id="3" name="Текстуална рамка 2"/>
          <p:cNvSpPr txBox="1"/>
          <p:nvPr/>
        </p:nvSpPr>
        <p:spPr>
          <a:xfrm>
            <a:off x="6083387" y="4153146"/>
            <a:ext cx="2637617" cy="769441"/>
          </a:xfrm>
          <a:prstGeom prst="rect">
            <a:avLst/>
          </a:prstGeom>
          <a:noFill/>
        </p:spPr>
        <p:txBody>
          <a:bodyPr wrap="square" rtlCol="0">
            <a:spAutoFit/>
          </a:bodyPr>
          <a:lstStyle/>
          <a:p>
            <a:r>
              <a:rPr lang="en-GB" sz="2400" cap="small" dirty="0">
                <a:solidFill>
                  <a:srgbClr val="0070C0"/>
                </a:solidFill>
                <a:effectLst>
                  <a:outerShdw blurRad="38100" dist="38100" dir="2700000" algn="tl">
                    <a:srgbClr val="000000">
                      <a:alpha val="43137"/>
                    </a:srgbClr>
                  </a:outerShdw>
                </a:effectLst>
              </a:rPr>
              <a:t>Goran Sekovski</a:t>
            </a:r>
          </a:p>
          <a:p>
            <a:r>
              <a:rPr lang="en-GB" sz="1000" cap="small" dirty="0">
                <a:solidFill>
                  <a:srgbClr val="0070C0"/>
                </a:solidFill>
                <a:effectLst>
                  <a:outerShdw blurRad="38100" dist="38100" dir="2700000" algn="tl">
                    <a:srgbClr val="000000">
                      <a:alpha val="43137"/>
                    </a:srgbClr>
                  </a:outerShdw>
                </a:effectLst>
              </a:rPr>
              <a:t>ITI - Institute of technical inspection and safety engineering</a:t>
            </a:r>
            <a:endParaRPr lang="en-GB" sz="1000" dirty="0">
              <a:solidFill>
                <a:srgbClr val="0070C0"/>
              </a:solidFill>
            </a:endParaRPr>
          </a:p>
        </p:txBody>
      </p:sp>
      <p:pic>
        <p:nvPicPr>
          <p:cNvPr id="8" name="Слика 7">
            <a:extLst>
              <a:ext uri="{FF2B5EF4-FFF2-40B4-BE49-F238E27FC236}">
                <a16:creationId xmlns:a16="http://schemas.microsoft.com/office/drawing/2014/main" id="{3DA6E3C4-7FFB-2B81-40A4-C36CCB3BAE3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2528" y="6017992"/>
            <a:ext cx="1472995" cy="580271"/>
          </a:xfrm>
          <a:prstGeom prst="rect">
            <a:avLst/>
          </a:prstGeom>
        </p:spPr>
      </p:pic>
      <p:pic>
        <p:nvPicPr>
          <p:cNvPr id="14" name="Слика 13">
            <a:extLst>
              <a:ext uri="{FF2B5EF4-FFF2-40B4-BE49-F238E27FC236}">
                <a16:creationId xmlns:a16="http://schemas.microsoft.com/office/drawing/2014/main" id="{F21F557A-C650-DA3D-FEBE-FF105A6D3B79}"/>
              </a:ext>
            </a:extLst>
          </p:cNvPr>
          <p:cNvPicPr>
            <a:picLocks noChangeAspect="1"/>
          </p:cNvPicPr>
          <p:nvPr/>
        </p:nvPicPr>
        <p:blipFill>
          <a:blip r:embed="rId6"/>
          <a:stretch>
            <a:fillRect/>
          </a:stretch>
        </p:blipFill>
        <p:spPr>
          <a:xfrm>
            <a:off x="2362291" y="4687956"/>
            <a:ext cx="1679318" cy="641941"/>
          </a:xfrm>
          <a:prstGeom prst="rect">
            <a:avLst/>
          </a:prstGeom>
        </p:spPr>
      </p:pic>
      <p:pic>
        <p:nvPicPr>
          <p:cNvPr id="15" name="Слика 14">
            <a:extLst>
              <a:ext uri="{FF2B5EF4-FFF2-40B4-BE49-F238E27FC236}">
                <a16:creationId xmlns:a16="http://schemas.microsoft.com/office/drawing/2014/main" id="{0643EB77-E8CF-4845-285B-0BB58F637F2A}"/>
              </a:ext>
            </a:extLst>
          </p:cNvPr>
          <p:cNvPicPr>
            <a:picLocks noChangeAspect="1"/>
          </p:cNvPicPr>
          <p:nvPr/>
        </p:nvPicPr>
        <p:blipFill>
          <a:blip r:embed="rId7"/>
          <a:stretch>
            <a:fillRect/>
          </a:stretch>
        </p:blipFill>
        <p:spPr>
          <a:xfrm>
            <a:off x="1778843" y="269134"/>
            <a:ext cx="6942161" cy="877448"/>
          </a:xfrm>
          <a:prstGeom prst="rect">
            <a:avLst/>
          </a:prstGeom>
        </p:spPr>
      </p:pic>
      <p:sp>
        <p:nvSpPr>
          <p:cNvPr id="19" name="Текстуална рамка 18">
            <a:extLst>
              <a:ext uri="{FF2B5EF4-FFF2-40B4-BE49-F238E27FC236}">
                <a16:creationId xmlns:a16="http://schemas.microsoft.com/office/drawing/2014/main" id="{A2B5FB40-34FB-3FDF-EBBE-1728C4ACC844}"/>
              </a:ext>
            </a:extLst>
          </p:cNvPr>
          <p:cNvSpPr txBox="1"/>
          <p:nvPr/>
        </p:nvSpPr>
        <p:spPr>
          <a:xfrm>
            <a:off x="6110517" y="4950277"/>
            <a:ext cx="2174608" cy="253916"/>
          </a:xfrm>
          <a:prstGeom prst="rect">
            <a:avLst/>
          </a:prstGeom>
          <a:noFill/>
        </p:spPr>
        <p:txBody>
          <a:bodyPr wrap="square">
            <a:spAutoFit/>
          </a:bodyPr>
          <a:lstStyle/>
          <a:p>
            <a:r>
              <a:rPr lang="nb-NO" sz="1050" dirty="0">
                <a:solidFill>
                  <a:schemeClr val="bg1">
                    <a:lumMod val="65000"/>
                  </a:schemeClr>
                </a:solidFill>
              </a:rPr>
              <a:t>25-26 September 2023, Skopje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p:txBody>
          <a:bodyPr>
            <a:normAutofit fontScale="90000"/>
          </a:bodyPr>
          <a:lstStyle/>
          <a:p>
            <a:r>
              <a:rPr lang="en-GB" sz="3300" dirty="0"/>
              <a:t>Additional measures for lifts belonging to seismic categories 2 and 3</a:t>
            </a:r>
            <a:endParaRPr lang="en-GB" dirty="0"/>
          </a:p>
        </p:txBody>
      </p:sp>
      <p:sp>
        <p:nvSpPr>
          <p:cNvPr id="3" name="Резервирано место за содржина 2"/>
          <p:cNvSpPr>
            <a:spLocks noGrp="1"/>
          </p:cNvSpPr>
          <p:nvPr>
            <p:ph sz="quarter" idx="1"/>
          </p:nvPr>
        </p:nvSpPr>
        <p:spPr>
          <a:xfrm>
            <a:off x="457200" y="2204864"/>
            <a:ext cx="7467600" cy="3456384"/>
          </a:xfrm>
        </p:spPr>
        <p:txBody>
          <a:bodyPr>
            <a:normAutofit lnSpcReduction="10000"/>
          </a:bodyPr>
          <a:lstStyle/>
          <a:p>
            <a:pPr marL="0" indent="0" algn="just">
              <a:spcBef>
                <a:spcPts val="300"/>
              </a:spcBef>
              <a:spcAft>
                <a:spcPts val="0"/>
              </a:spcAft>
              <a:buNone/>
            </a:pPr>
            <a:r>
              <a:rPr lang="en-GB" sz="1700" dirty="0">
                <a:latin typeface="Times New Roman" panose="02020603050405020304" pitchFamily="18" charset="0"/>
                <a:ea typeface="Times New Roman" panose="02020603050405020304" pitchFamily="18" charset="0"/>
              </a:rPr>
              <a:t>In addition to the measures taken for categories 1, 2 and 3 (general requirement for lifts subject of seismic conditions) to be satisfied the following measures should be taken for lifts categorized into seismic categories 2 and 3:</a:t>
            </a:r>
          </a:p>
          <a:p>
            <a:pPr algn="just">
              <a:spcBef>
                <a:spcPts val="300"/>
              </a:spcBef>
              <a:spcAft>
                <a:spcPts val="0"/>
              </a:spcAft>
            </a:pPr>
            <a:r>
              <a:rPr lang="en-GB" sz="1700" dirty="0">
                <a:latin typeface="Times New Roman" panose="02020603050405020304" pitchFamily="18" charset="0"/>
                <a:ea typeface="Times New Roman" panose="02020603050405020304" pitchFamily="18" charset="0"/>
              </a:rPr>
              <a:t>The car, i.e., the frame of the car should be provided with a retaining device that will prevent displacement of the car from the guide rails and uncontrolled motion beyond the defined direction.  </a:t>
            </a:r>
          </a:p>
          <a:p>
            <a:pPr algn="just">
              <a:spcBef>
                <a:spcPts val="300"/>
              </a:spcBef>
              <a:spcAft>
                <a:spcPts val="0"/>
              </a:spcAft>
            </a:pPr>
            <a:r>
              <a:rPr lang="en-GB" sz="1700" dirty="0">
                <a:latin typeface="Times New Roman" panose="02020603050405020304" pitchFamily="18" charset="0"/>
                <a:ea typeface="Times New Roman" panose="02020603050405020304" pitchFamily="18" charset="0"/>
              </a:rPr>
              <a:t>The lending doors should be prevented from opening as described in provisions 5.3.9. for the general case and in special cases in item 5.3.9.1. of the standard Locking and unlocking of the lending doors and car doors in emergency cases should be compliant with the MKC EN 81-20:2020 standard. </a:t>
            </a:r>
          </a:p>
          <a:p>
            <a:pPr algn="just">
              <a:spcBef>
                <a:spcPts val="300"/>
              </a:spcBef>
              <a:spcAft>
                <a:spcPts val="0"/>
              </a:spcAft>
            </a:pPr>
            <a:r>
              <a:rPr lang="en-GB" sz="1700" dirty="0">
                <a:latin typeface="Times New Roman" panose="02020603050405020304" pitchFamily="18" charset="0"/>
                <a:ea typeface="Times New Roman" panose="02020603050405020304" pitchFamily="18" charset="0"/>
              </a:rPr>
              <a:t>For the purpose of avoiding the possibility for people to be stuck in a car between two storeys, there should be a device that will move the car to the first upper or lower level. </a:t>
            </a:r>
          </a:p>
          <a:p>
            <a:pPr marL="0" indent="0" algn="just">
              <a:spcBef>
                <a:spcPts val="300"/>
              </a:spcBef>
              <a:spcAft>
                <a:spcPts val="0"/>
              </a:spcAft>
              <a:buNone/>
            </a:pPr>
            <a:endParaRPr lang="en-GB" sz="4300" dirty="0">
              <a:latin typeface="Times New Roman" panose="02020603050405020304" pitchFamily="18" charset="0"/>
              <a:ea typeface="Times New Roman" panose="02020603050405020304" pitchFamily="18" charset="0"/>
            </a:endParaRPr>
          </a:p>
        </p:txBody>
      </p:sp>
      <p:pic>
        <p:nvPicPr>
          <p:cNvPr id="5" name="Слика 4">
            <a:extLst>
              <a:ext uri="{FF2B5EF4-FFF2-40B4-BE49-F238E27FC236}">
                <a16:creationId xmlns:a16="http://schemas.microsoft.com/office/drawing/2014/main" id="{2095B0C8-5922-7900-F86A-0022A41CC937}"/>
              </a:ext>
            </a:extLst>
          </p:cNvPr>
          <p:cNvPicPr>
            <a:picLocks noChangeAspect="1"/>
          </p:cNvPicPr>
          <p:nvPr/>
        </p:nvPicPr>
        <p:blipFill>
          <a:blip r:embed="rId2"/>
          <a:stretch>
            <a:fillRect/>
          </a:stretch>
        </p:blipFill>
        <p:spPr>
          <a:xfrm>
            <a:off x="8320718" y="1624427"/>
            <a:ext cx="365792" cy="3609145"/>
          </a:xfrm>
          <a:prstGeom prst="rect">
            <a:avLst/>
          </a:prstGeom>
        </p:spPr>
      </p:pic>
    </p:spTree>
    <p:extLst>
      <p:ext uri="{BB962C8B-B14F-4D97-AF65-F5344CB8AC3E}">
        <p14:creationId xmlns:p14="http://schemas.microsoft.com/office/powerpoint/2010/main" val="2053443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p:txBody>
          <a:bodyPr>
            <a:normAutofit/>
          </a:bodyPr>
          <a:lstStyle/>
          <a:p>
            <a:r>
              <a:rPr lang="en-GB" dirty="0"/>
              <a:t>Additional measures only for lifts belonging to seismic category 3</a:t>
            </a:r>
          </a:p>
        </p:txBody>
      </p:sp>
      <p:sp>
        <p:nvSpPr>
          <p:cNvPr id="3" name="Резервирано место за содржина 2"/>
          <p:cNvSpPr>
            <a:spLocks noGrp="1"/>
          </p:cNvSpPr>
          <p:nvPr>
            <p:ph sz="quarter" idx="1"/>
          </p:nvPr>
        </p:nvSpPr>
        <p:spPr>
          <a:xfrm>
            <a:off x="457200" y="1484784"/>
            <a:ext cx="7467600" cy="4873752"/>
          </a:xfrm>
        </p:spPr>
        <p:txBody>
          <a:bodyPr>
            <a:normAutofit/>
          </a:bodyPr>
          <a:lstStyle/>
          <a:p>
            <a:pPr marL="0" indent="0" algn="just">
              <a:spcBef>
                <a:spcPts val="300"/>
              </a:spcBef>
              <a:spcAft>
                <a:spcPts val="0"/>
              </a:spcAft>
              <a:buNone/>
            </a:pPr>
            <a:r>
              <a:rPr lang="en-GB" sz="1700" dirty="0">
                <a:latin typeface="Times New Roman" panose="02020603050405020304" pitchFamily="18" charset="0"/>
                <a:ea typeface="Times New Roman" panose="02020603050405020304" pitchFamily="18" charset="0"/>
              </a:rPr>
              <a:t>In addition to the previously stated devices for seismic category 1 and those for categories 2 and 3, electrical lifts with a counterweight categorized into seismic zone 3 should be equipped with a seismic detection device and additionally, by way of negotiations and consent given by the owner, but not </a:t>
            </a:r>
            <a:r>
              <a:rPr lang="en-GB" sz="1600" dirty="0">
                <a:latin typeface="Times New Roman" panose="02020603050405020304" pitchFamily="18" charset="0"/>
                <a:ea typeface="Times New Roman" panose="02020603050405020304" pitchFamily="18" charset="0"/>
              </a:rPr>
              <a:t>obligatorily, a system for detection of primary waves. Considering that primary seismic waves are the fastest in their propagation, this system is very efficient and has been increasingly applied since it safely brings the car to a stop prior to the arrival of the secondary and the most destructive surface waves.</a:t>
            </a:r>
          </a:p>
          <a:p>
            <a:pPr>
              <a:spcBef>
                <a:spcPts val="300"/>
              </a:spcBef>
              <a:spcAft>
                <a:spcPts val="0"/>
              </a:spcAft>
            </a:pPr>
            <a:endParaRPr lang="en-GB" sz="3600" dirty="0">
              <a:latin typeface="Times New Roman" panose="02020603050405020304" pitchFamily="18" charset="0"/>
              <a:ea typeface="Times New Roman" panose="02020603050405020304" pitchFamily="18" charset="0"/>
            </a:endParaRPr>
          </a:p>
        </p:txBody>
      </p:sp>
      <p:pic>
        <p:nvPicPr>
          <p:cNvPr id="5" name="Слика 4"/>
          <p:cNvPicPr>
            <a:picLocks noChangeAspect="1"/>
          </p:cNvPicPr>
          <p:nvPr/>
        </p:nvPicPr>
        <p:blipFill>
          <a:blip r:embed="rId2"/>
          <a:stretch>
            <a:fillRect/>
          </a:stretch>
        </p:blipFill>
        <p:spPr>
          <a:xfrm>
            <a:off x="455223" y="3573016"/>
            <a:ext cx="7467600" cy="3050830"/>
          </a:xfrm>
          <a:prstGeom prst="rect">
            <a:avLst/>
          </a:prstGeom>
        </p:spPr>
      </p:pic>
      <p:pic>
        <p:nvPicPr>
          <p:cNvPr id="6" name="Слика 5">
            <a:extLst>
              <a:ext uri="{FF2B5EF4-FFF2-40B4-BE49-F238E27FC236}">
                <a16:creationId xmlns:a16="http://schemas.microsoft.com/office/drawing/2014/main" id="{B43BD075-0122-79C0-7918-D853EEB07386}"/>
              </a:ext>
            </a:extLst>
          </p:cNvPr>
          <p:cNvPicPr>
            <a:picLocks noChangeAspect="1"/>
          </p:cNvPicPr>
          <p:nvPr/>
        </p:nvPicPr>
        <p:blipFill>
          <a:blip r:embed="rId3"/>
          <a:stretch>
            <a:fillRect/>
          </a:stretch>
        </p:blipFill>
        <p:spPr>
          <a:xfrm>
            <a:off x="8321008" y="1624427"/>
            <a:ext cx="365792" cy="3609145"/>
          </a:xfrm>
          <a:prstGeom prst="rect">
            <a:avLst/>
          </a:prstGeom>
        </p:spPr>
      </p:pic>
    </p:spTree>
    <p:extLst>
      <p:ext uri="{BB962C8B-B14F-4D97-AF65-F5344CB8AC3E}">
        <p14:creationId xmlns:p14="http://schemas.microsoft.com/office/powerpoint/2010/main" val="93283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B78A5EB6-0C7A-AB53-3EF6-9D8368C9063B}"/>
              </a:ext>
            </a:extLst>
          </p:cNvPr>
          <p:cNvSpPr>
            <a:spLocks noGrp="1"/>
          </p:cNvSpPr>
          <p:nvPr>
            <p:ph type="title"/>
          </p:nvPr>
        </p:nvSpPr>
        <p:spPr>
          <a:xfrm>
            <a:off x="457200" y="274638"/>
            <a:ext cx="7467600" cy="562074"/>
          </a:xfrm>
        </p:spPr>
        <p:txBody>
          <a:bodyPr/>
          <a:lstStyle/>
          <a:p>
            <a:r>
              <a:rPr lang="en-US" dirty="0"/>
              <a:t>ELA Guidelines </a:t>
            </a:r>
            <a:endParaRPr lang="mk-MK" dirty="0"/>
          </a:p>
        </p:txBody>
      </p:sp>
      <p:sp>
        <p:nvSpPr>
          <p:cNvPr id="3" name="Резервирано место за содржина 2">
            <a:extLst>
              <a:ext uri="{FF2B5EF4-FFF2-40B4-BE49-F238E27FC236}">
                <a16:creationId xmlns:a16="http://schemas.microsoft.com/office/drawing/2014/main" id="{E7874E5A-16F3-C89D-B4EC-EAFFA059189B}"/>
              </a:ext>
            </a:extLst>
          </p:cNvPr>
          <p:cNvSpPr>
            <a:spLocks noGrp="1"/>
          </p:cNvSpPr>
          <p:nvPr>
            <p:ph sz="quarter" idx="1"/>
          </p:nvPr>
        </p:nvSpPr>
        <p:spPr>
          <a:xfrm>
            <a:off x="457200" y="836712"/>
            <a:ext cx="7467600" cy="5637240"/>
          </a:xfrm>
        </p:spPr>
        <p:txBody>
          <a:bodyPr/>
          <a:lstStyle/>
          <a:p>
            <a:r>
              <a:rPr lang="en-GB" sz="900" dirty="0"/>
              <a:t>Protective measures described in EN81-77 are based on the required measures in each of the lift categories.</a:t>
            </a:r>
          </a:p>
          <a:p>
            <a:endParaRPr lang="mk-MK" dirty="0"/>
          </a:p>
        </p:txBody>
      </p:sp>
      <p:pic>
        <p:nvPicPr>
          <p:cNvPr id="6" name="Слика 5">
            <a:extLst>
              <a:ext uri="{FF2B5EF4-FFF2-40B4-BE49-F238E27FC236}">
                <a16:creationId xmlns:a16="http://schemas.microsoft.com/office/drawing/2014/main" id="{FC7F34A3-5869-DEC0-041B-7DF4C7443B15}"/>
              </a:ext>
            </a:extLst>
          </p:cNvPr>
          <p:cNvPicPr>
            <a:picLocks noChangeAspect="1"/>
          </p:cNvPicPr>
          <p:nvPr/>
        </p:nvPicPr>
        <p:blipFill>
          <a:blip r:embed="rId2"/>
          <a:stretch>
            <a:fillRect/>
          </a:stretch>
        </p:blipFill>
        <p:spPr>
          <a:xfrm>
            <a:off x="162153" y="1062847"/>
            <a:ext cx="4178070" cy="5246473"/>
          </a:xfrm>
          <a:prstGeom prst="rect">
            <a:avLst/>
          </a:prstGeom>
        </p:spPr>
      </p:pic>
      <p:pic>
        <p:nvPicPr>
          <p:cNvPr id="8" name="Слика 7">
            <a:extLst>
              <a:ext uri="{FF2B5EF4-FFF2-40B4-BE49-F238E27FC236}">
                <a16:creationId xmlns:a16="http://schemas.microsoft.com/office/drawing/2014/main" id="{217D9523-449B-8300-BBFC-FC5FBF6144B5}"/>
              </a:ext>
            </a:extLst>
          </p:cNvPr>
          <p:cNvPicPr>
            <a:picLocks noChangeAspect="1"/>
          </p:cNvPicPr>
          <p:nvPr/>
        </p:nvPicPr>
        <p:blipFill>
          <a:blip r:embed="rId3"/>
          <a:stretch>
            <a:fillRect/>
          </a:stretch>
        </p:blipFill>
        <p:spPr>
          <a:xfrm>
            <a:off x="4356737" y="1337680"/>
            <a:ext cx="4073734" cy="1588500"/>
          </a:xfrm>
          <a:prstGeom prst="rect">
            <a:avLst/>
          </a:prstGeom>
        </p:spPr>
      </p:pic>
      <p:pic>
        <p:nvPicPr>
          <p:cNvPr id="9" name="Слика 8">
            <a:extLst>
              <a:ext uri="{FF2B5EF4-FFF2-40B4-BE49-F238E27FC236}">
                <a16:creationId xmlns:a16="http://schemas.microsoft.com/office/drawing/2014/main" id="{5AAE03CF-61C7-E27B-BCEA-8EB744CACBAC}"/>
              </a:ext>
            </a:extLst>
          </p:cNvPr>
          <p:cNvPicPr>
            <a:picLocks noChangeAspect="1"/>
          </p:cNvPicPr>
          <p:nvPr/>
        </p:nvPicPr>
        <p:blipFill>
          <a:blip r:embed="rId4"/>
          <a:stretch>
            <a:fillRect/>
          </a:stretch>
        </p:blipFill>
        <p:spPr>
          <a:xfrm>
            <a:off x="8321008" y="1847711"/>
            <a:ext cx="365792" cy="3615241"/>
          </a:xfrm>
          <a:prstGeom prst="rect">
            <a:avLst/>
          </a:prstGeom>
        </p:spPr>
      </p:pic>
      <p:pic>
        <p:nvPicPr>
          <p:cNvPr id="11" name="Слика 10">
            <a:extLst>
              <a:ext uri="{FF2B5EF4-FFF2-40B4-BE49-F238E27FC236}">
                <a16:creationId xmlns:a16="http://schemas.microsoft.com/office/drawing/2014/main" id="{EBCC0C6B-9DF7-0316-6FBF-B7D9BFCF61B2}"/>
              </a:ext>
            </a:extLst>
          </p:cNvPr>
          <p:cNvPicPr>
            <a:picLocks noChangeAspect="1"/>
          </p:cNvPicPr>
          <p:nvPr/>
        </p:nvPicPr>
        <p:blipFill>
          <a:blip r:embed="rId5"/>
          <a:stretch>
            <a:fillRect/>
          </a:stretch>
        </p:blipFill>
        <p:spPr>
          <a:xfrm>
            <a:off x="3924300" y="286374"/>
            <a:ext cx="533400" cy="571500"/>
          </a:xfrm>
          <a:prstGeom prst="rect">
            <a:avLst/>
          </a:prstGeom>
        </p:spPr>
      </p:pic>
    </p:spTree>
    <p:extLst>
      <p:ext uri="{BB962C8B-B14F-4D97-AF65-F5344CB8AC3E}">
        <p14:creationId xmlns:p14="http://schemas.microsoft.com/office/powerpoint/2010/main" val="727381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езервирано место за содржина 2">
            <a:extLst>
              <a:ext uri="{FF2B5EF4-FFF2-40B4-BE49-F238E27FC236}">
                <a16:creationId xmlns:a16="http://schemas.microsoft.com/office/drawing/2014/main" id="{B31AF76D-83F1-C2FC-C7E9-A4BE2DA36334}"/>
              </a:ext>
            </a:extLst>
          </p:cNvPr>
          <p:cNvSpPr>
            <a:spLocks noGrp="1"/>
          </p:cNvSpPr>
          <p:nvPr>
            <p:ph sz="quarter" idx="1"/>
          </p:nvPr>
        </p:nvSpPr>
        <p:spPr>
          <a:xfrm>
            <a:off x="457200" y="332656"/>
            <a:ext cx="7467600" cy="6141296"/>
          </a:xfrm>
        </p:spPr>
        <p:txBody>
          <a:bodyPr/>
          <a:lstStyle/>
          <a:p>
            <a:pPr marL="0" indent="0" algn="ctr">
              <a:buNone/>
            </a:pPr>
            <a:endParaRPr kumimoji="0" lang="en-GB" sz="3000" b="0" i="0" u="none" strike="noStrike" kern="1200" cap="small" spc="0" normalizeH="0" baseline="0" noProof="0" dirty="0">
              <a:ln>
                <a:noFill/>
              </a:ln>
              <a:solidFill>
                <a:srgbClr val="0070C0"/>
              </a:solidFill>
              <a:effectLst>
                <a:outerShdw blurRad="38100" dist="38100" dir="2700000" algn="tl">
                  <a:srgbClr val="000000">
                    <a:alpha val="43137"/>
                  </a:srgbClr>
                </a:outerShdw>
              </a:effectLst>
              <a:uLnTx/>
              <a:uFillTx/>
              <a:latin typeface="Century Schoolbook"/>
              <a:ea typeface="+mn-ea"/>
              <a:cs typeface="+mn-cs"/>
            </a:endParaRPr>
          </a:p>
          <a:p>
            <a:pPr marL="0" indent="0" algn="ctr">
              <a:buNone/>
            </a:pPr>
            <a:endParaRPr lang="en-GB" sz="3000" cap="small" dirty="0">
              <a:solidFill>
                <a:srgbClr val="0070C0"/>
              </a:solidFill>
              <a:effectLst>
                <a:outerShdw blurRad="38100" dist="38100" dir="2700000" algn="tl">
                  <a:srgbClr val="000000">
                    <a:alpha val="43137"/>
                  </a:srgbClr>
                </a:outerShdw>
              </a:effectLst>
              <a:latin typeface="Century Schoolbook"/>
            </a:endParaRPr>
          </a:p>
          <a:p>
            <a:pPr marL="0" indent="0" algn="ctr">
              <a:buNone/>
            </a:pPr>
            <a:endParaRPr kumimoji="0" lang="en-GB" sz="3000" b="0" i="0" u="none" strike="noStrike" kern="1200" cap="small" spc="0" normalizeH="0" baseline="0" noProof="0" dirty="0">
              <a:ln>
                <a:noFill/>
              </a:ln>
              <a:solidFill>
                <a:srgbClr val="0070C0"/>
              </a:solidFill>
              <a:effectLst>
                <a:outerShdw blurRad="38100" dist="38100" dir="2700000" algn="tl">
                  <a:srgbClr val="000000">
                    <a:alpha val="43137"/>
                  </a:srgbClr>
                </a:outerShdw>
              </a:effectLst>
              <a:uLnTx/>
              <a:uFillTx/>
              <a:latin typeface="Century Schoolbook"/>
              <a:ea typeface="+mn-ea"/>
              <a:cs typeface="+mn-cs"/>
            </a:endParaRPr>
          </a:p>
          <a:p>
            <a:pPr marL="0" indent="0" algn="ctr">
              <a:buNone/>
            </a:pPr>
            <a:endParaRPr lang="en-GB" sz="3000" cap="small" dirty="0">
              <a:solidFill>
                <a:srgbClr val="0070C0"/>
              </a:solidFill>
              <a:effectLst>
                <a:outerShdw blurRad="38100" dist="38100" dir="2700000" algn="tl">
                  <a:srgbClr val="000000">
                    <a:alpha val="43137"/>
                  </a:srgbClr>
                </a:outerShdw>
              </a:effectLst>
              <a:latin typeface="Century Schoolbook"/>
            </a:endParaRPr>
          </a:p>
          <a:p>
            <a:pPr marL="0" indent="0" algn="ctr">
              <a:buNone/>
            </a:pPr>
            <a:r>
              <a:rPr kumimoji="0" lang="en-GB" sz="7200" b="0" i="0" u="none" strike="noStrike" kern="1200" cap="small" spc="0" normalizeH="0" baseline="0" noProof="0" dirty="0">
                <a:ln>
                  <a:noFill/>
                </a:ln>
                <a:solidFill>
                  <a:srgbClr val="0070C0"/>
                </a:solidFill>
                <a:effectLst>
                  <a:outerShdw blurRad="38100" dist="38100" dir="2700000" algn="tl">
                    <a:srgbClr val="000000">
                      <a:alpha val="43137"/>
                    </a:srgbClr>
                  </a:outerShdw>
                </a:effectLst>
                <a:uLnTx/>
                <a:uFillTx/>
                <a:latin typeface="Century Schoolbook"/>
                <a:ea typeface="+mn-ea"/>
                <a:cs typeface="+mn-cs"/>
              </a:rPr>
              <a:t>Escalators and moving walks</a:t>
            </a:r>
            <a:endParaRPr lang="mk-MK" sz="7200" dirty="0"/>
          </a:p>
        </p:txBody>
      </p:sp>
      <p:pic>
        <p:nvPicPr>
          <p:cNvPr id="7" name="Слика 6">
            <a:extLst>
              <a:ext uri="{FF2B5EF4-FFF2-40B4-BE49-F238E27FC236}">
                <a16:creationId xmlns:a16="http://schemas.microsoft.com/office/drawing/2014/main" id="{9C658CD1-2306-F853-8C5D-85E11B99B20A}"/>
              </a:ext>
            </a:extLst>
          </p:cNvPr>
          <p:cNvPicPr>
            <a:picLocks noChangeAspect="1"/>
          </p:cNvPicPr>
          <p:nvPr/>
        </p:nvPicPr>
        <p:blipFill>
          <a:blip r:embed="rId2"/>
          <a:stretch>
            <a:fillRect/>
          </a:stretch>
        </p:blipFill>
        <p:spPr>
          <a:xfrm>
            <a:off x="8321008" y="1621379"/>
            <a:ext cx="365792" cy="3615241"/>
          </a:xfrm>
          <a:prstGeom prst="rect">
            <a:avLst/>
          </a:prstGeom>
        </p:spPr>
      </p:pic>
    </p:spTree>
    <p:extLst>
      <p:ext uri="{BB962C8B-B14F-4D97-AF65-F5344CB8AC3E}">
        <p14:creationId xmlns:p14="http://schemas.microsoft.com/office/powerpoint/2010/main" val="1426899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B71E6AA5-F1D0-67B2-D34E-92F57DF39283}"/>
              </a:ext>
            </a:extLst>
          </p:cNvPr>
          <p:cNvSpPr>
            <a:spLocks noGrp="1"/>
          </p:cNvSpPr>
          <p:nvPr>
            <p:ph type="title"/>
          </p:nvPr>
        </p:nvSpPr>
        <p:spPr>
          <a:xfrm>
            <a:off x="457200" y="274638"/>
            <a:ext cx="7467600" cy="1426170"/>
          </a:xfrm>
        </p:spPr>
        <p:txBody>
          <a:bodyPr>
            <a:normAutofit fontScale="90000"/>
          </a:bodyPr>
          <a:lstStyle/>
          <a:p>
            <a:r>
              <a:rPr lang="en-US" dirty="0"/>
              <a:t>Annex M (normative) of MKC EN 115-1:</a:t>
            </a:r>
            <a:br>
              <a:rPr lang="en-US" dirty="0"/>
            </a:br>
            <a:r>
              <a:rPr lang="en-US" dirty="0"/>
              <a:t>Escalators and moving walks subject to seismic conditions</a:t>
            </a:r>
            <a:endParaRPr lang="mk-MK" dirty="0"/>
          </a:p>
        </p:txBody>
      </p:sp>
      <p:sp>
        <p:nvSpPr>
          <p:cNvPr id="3" name="Резервирано место за содржина 2">
            <a:extLst>
              <a:ext uri="{FF2B5EF4-FFF2-40B4-BE49-F238E27FC236}">
                <a16:creationId xmlns:a16="http://schemas.microsoft.com/office/drawing/2014/main" id="{2790CE4F-DA21-C3A9-CFB6-BE0C4A73A9DD}"/>
              </a:ext>
            </a:extLst>
          </p:cNvPr>
          <p:cNvSpPr>
            <a:spLocks noGrp="1"/>
          </p:cNvSpPr>
          <p:nvPr>
            <p:ph sz="quarter" idx="1"/>
          </p:nvPr>
        </p:nvSpPr>
        <p:spPr/>
        <p:txBody>
          <a:bodyPr>
            <a:normAutofit fontScale="55000" lnSpcReduction="20000"/>
          </a:bodyPr>
          <a:lstStyle/>
          <a:p>
            <a:endParaRPr lang="en-US" dirty="0"/>
          </a:p>
          <a:p>
            <a:pPr marL="0" indent="0">
              <a:buNone/>
            </a:pPr>
            <a:r>
              <a:rPr lang="en-US" dirty="0"/>
              <a:t>Structural requirements</a:t>
            </a:r>
          </a:p>
          <a:p>
            <a:endParaRPr lang="en-US" dirty="0"/>
          </a:p>
          <a:p>
            <a:r>
              <a:rPr lang="en-US" dirty="0"/>
              <a:t>Supports</a:t>
            </a:r>
          </a:p>
          <a:p>
            <a:pPr marL="0" indent="0">
              <a:buNone/>
            </a:pPr>
            <a:r>
              <a:rPr lang="en-US" dirty="0"/>
              <a:t>The support conditions of the escalators and moving walks in combination with the building shall be secured so that the escalators and moving walks under seismic conditions are not subjected to constraint. One support shall be designed as fixed support the other supports shall be designed as movable in horizontal direction. The supporting conditions shall be simple statically determined.</a:t>
            </a:r>
          </a:p>
          <a:p>
            <a:pPr marL="0" indent="0">
              <a:buNone/>
            </a:pPr>
            <a:r>
              <a:rPr lang="en-US" dirty="0"/>
              <a:t>Escalators and moving walks shall be retained on the supports in vertical direction by adequate measures so that they cannot be displaced from the supports under seismic conditions.</a:t>
            </a:r>
          </a:p>
          <a:p>
            <a:endParaRPr lang="en-US" dirty="0"/>
          </a:p>
          <a:p>
            <a:r>
              <a:rPr lang="en-US" dirty="0"/>
              <a:t>Arrangement</a:t>
            </a:r>
          </a:p>
          <a:p>
            <a:pPr marL="0" indent="0">
              <a:buNone/>
            </a:pPr>
            <a:r>
              <a:rPr lang="en-US" dirty="0"/>
              <a:t>The length and the movability of the escalators and moving walks shall be chosen in accordance with the building movement between two </a:t>
            </a:r>
            <a:r>
              <a:rPr lang="en-US" dirty="0" err="1"/>
              <a:t>storeys</a:t>
            </a:r>
            <a:r>
              <a:rPr lang="en-US" dirty="0"/>
              <a:t> of the building. The supports shall be designed so that they overlap the building interface. For the determination of the overlap the theoretical maximum “</a:t>
            </a:r>
            <a:r>
              <a:rPr lang="en-US" dirty="0" err="1"/>
              <a:t>storey</a:t>
            </a:r>
            <a:r>
              <a:rPr lang="en-US" dirty="0"/>
              <a:t> drift” of the building shall be used.</a:t>
            </a:r>
          </a:p>
          <a:p>
            <a:endParaRPr lang="en-US" dirty="0"/>
          </a:p>
          <a:p>
            <a:r>
              <a:rPr lang="en-US" dirty="0"/>
              <a:t>Mechanical safety devices for escalators and moving walks</a:t>
            </a:r>
          </a:p>
          <a:p>
            <a:pPr marL="0" indent="0">
              <a:buNone/>
            </a:pPr>
            <a:r>
              <a:rPr lang="en-US" dirty="0"/>
              <a:t>If the design of the escalators and moving walks in combination with the building does not ensure that the escalator or moving walk remains in safe position on the supports, then an additional mechanical safety device shall be applied, so that the escalator and moving walk cannot fall off the supports.</a:t>
            </a:r>
          </a:p>
          <a:p>
            <a:endParaRPr lang="en-US" dirty="0"/>
          </a:p>
          <a:p>
            <a:endParaRPr lang="mk-MK" dirty="0"/>
          </a:p>
        </p:txBody>
      </p:sp>
      <p:pic>
        <p:nvPicPr>
          <p:cNvPr id="5" name="Слика 4">
            <a:extLst>
              <a:ext uri="{FF2B5EF4-FFF2-40B4-BE49-F238E27FC236}">
                <a16:creationId xmlns:a16="http://schemas.microsoft.com/office/drawing/2014/main" id="{4563BC34-3CE7-036E-4E8E-5EE9E62E910B}"/>
              </a:ext>
            </a:extLst>
          </p:cNvPr>
          <p:cNvPicPr>
            <a:picLocks noChangeAspect="1"/>
          </p:cNvPicPr>
          <p:nvPr/>
        </p:nvPicPr>
        <p:blipFill>
          <a:blip r:embed="rId2"/>
          <a:stretch>
            <a:fillRect/>
          </a:stretch>
        </p:blipFill>
        <p:spPr>
          <a:xfrm>
            <a:off x="8321008" y="2229455"/>
            <a:ext cx="365792" cy="3615241"/>
          </a:xfrm>
          <a:prstGeom prst="rect">
            <a:avLst/>
          </a:prstGeom>
        </p:spPr>
      </p:pic>
    </p:spTree>
    <p:extLst>
      <p:ext uri="{BB962C8B-B14F-4D97-AF65-F5344CB8AC3E}">
        <p14:creationId xmlns:p14="http://schemas.microsoft.com/office/powerpoint/2010/main" val="2562372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C31BDC5F-E262-CA6F-3E53-BCD84397E12D}"/>
              </a:ext>
            </a:extLst>
          </p:cNvPr>
          <p:cNvSpPr>
            <a:spLocks noGrp="1"/>
          </p:cNvSpPr>
          <p:nvPr>
            <p:ph type="title"/>
          </p:nvPr>
        </p:nvSpPr>
        <p:spPr/>
        <p:txBody>
          <a:bodyPr>
            <a:normAutofit fontScale="90000"/>
          </a:bodyPr>
          <a:lstStyle/>
          <a:p>
            <a:r>
              <a:rPr kumimoji="0" lang="en-US" sz="2700" b="0" i="0" u="none" strike="noStrike" kern="1200" cap="small" spc="0" normalizeH="0" baseline="0" noProof="0" dirty="0">
                <a:ln>
                  <a:noFill/>
                </a:ln>
                <a:solidFill>
                  <a:srgbClr val="4F271C"/>
                </a:solidFill>
                <a:effectLst/>
                <a:uLnTx/>
                <a:uFillTx/>
                <a:latin typeface="Century Schoolbook"/>
                <a:ea typeface="+mj-ea"/>
                <a:cs typeface="+mj-cs"/>
              </a:rPr>
              <a:t>Annex M (normative) of MKC EN 115-1:</a:t>
            </a:r>
            <a:br>
              <a:rPr kumimoji="0" lang="en-US" sz="2700" b="0" i="0" u="none" strike="noStrike" kern="1200" cap="small" spc="0" normalizeH="0" baseline="0" noProof="0" dirty="0">
                <a:ln>
                  <a:noFill/>
                </a:ln>
                <a:solidFill>
                  <a:srgbClr val="4F271C"/>
                </a:solidFill>
                <a:effectLst/>
                <a:uLnTx/>
                <a:uFillTx/>
                <a:latin typeface="Century Schoolbook"/>
                <a:ea typeface="+mj-ea"/>
                <a:cs typeface="+mj-cs"/>
              </a:rPr>
            </a:br>
            <a:r>
              <a:rPr kumimoji="0" lang="en-US" sz="2700" b="0" i="0" u="none" strike="noStrike" kern="1200" cap="small" spc="0" normalizeH="0" baseline="0" noProof="0" dirty="0">
                <a:ln>
                  <a:noFill/>
                </a:ln>
                <a:solidFill>
                  <a:srgbClr val="4F271C"/>
                </a:solidFill>
                <a:effectLst/>
                <a:uLnTx/>
                <a:uFillTx/>
                <a:latin typeface="Century Schoolbook"/>
                <a:ea typeface="+mj-ea"/>
                <a:cs typeface="+mj-cs"/>
              </a:rPr>
              <a:t>Escalators and moving walks subject to seismic conditions</a:t>
            </a:r>
            <a:endParaRPr lang="mk-MK" dirty="0"/>
          </a:p>
        </p:txBody>
      </p:sp>
      <p:sp>
        <p:nvSpPr>
          <p:cNvPr id="3" name="Резервирано место за содржина 2">
            <a:extLst>
              <a:ext uri="{FF2B5EF4-FFF2-40B4-BE49-F238E27FC236}">
                <a16:creationId xmlns:a16="http://schemas.microsoft.com/office/drawing/2014/main" id="{B90E6DF0-3C0C-3DAF-9149-70B2A58C1A99}"/>
              </a:ext>
            </a:extLst>
          </p:cNvPr>
          <p:cNvSpPr>
            <a:spLocks noGrp="1"/>
          </p:cNvSpPr>
          <p:nvPr>
            <p:ph sz="quarter" idx="1"/>
          </p:nvPr>
        </p:nvSpPr>
        <p:spPr>
          <a:xfrm>
            <a:off x="457200" y="1417638"/>
            <a:ext cx="7467600" cy="5056314"/>
          </a:xfrm>
        </p:spPr>
        <p:txBody>
          <a:bodyPr>
            <a:normAutofit/>
          </a:bodyPr>
          <a:lstStyle/>
          <a:p>
            <a:pPr marL="0" marR="0" lvl="0" indent="0" algn="l" defTabSz="914400" rtl="0" eaLnBrk="1" fontAlgn="auto" latinLnBrk="0" hangingPunct="1">
              <a:lnSpc>
                <a:spcPct val="100000"/>
              </a:lnSpc>
              <a:spcBef>
                <a:spcPts val="600"/>
              </a:spcBef>
              <a:spcAft>
                <a:spcPts val="0"/>
              </a:spcAft>
              <a:buClr>
                <a:srgbClr val="00B0F0"/>
              </a:buClr>
              <a:buSzPct val="70000"/>
              <a:buFont typeface="Wingdings"/>
              <a:buNone/>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Design requirements</a:t>
            </a:r>
          </a:p>
          <a:p>
            <a:pPr marL="0" marR="0" lvl="0" indent="0" algn="l" defTabSz="914400" rtl="0" eaLnBrk="1" fontAlgn="auto" latinLnBrk="0" hangingPunct="1">
              <a:lnSpc>
                <a:spcPct val="100000"/>
              </a:lnSpc>
              <a:spcBef>
                <a:spcPts val="600"/>
              </a:spcBef>
              <a:spcAft>
                <a:spcPts val="0"/>
              </a:spcAft>
              <a:buClr>
                <a:srgbClr val="00B0F0"/>
              </a:buClr>
              <a:buSzPct val="70000"/>
              <a:buNone/>
              <a:tabLst/>
              <a:defRPr/>
            </a:pPr>
            <a:endParaRPr kumimoji="0" lang="en-US" sz="1300" b="0" i="0" u="none" strike="noStrike" kern="1200" cap="none" spc="0" normalizeH="0" baseline="0" noProof="0" dirty="0">
              <a:ln>
                <a:noFill/>
              </a:ln>
              <a:solidFill>
                <a:prstClr val="black"/>
              </a:solidFill>
              <a:effectLst/>
              <a:uLnTx/>
              <a:uFillTx/>
              <a:latin typeface="Century Schoolbook"/>
              <a:ea typeface="+mn-ea"/>
              <a:cs typeface="+mn-cs"/>
            </a:endParaRPr>
          </a:p>
          <a:p>
            <a:pPr marL="274320" marR="0" lvl="0" indent="-274320" algn="l" defTabSz="914400" rtl="0" eaLnBrk="1" fontAlgn="auto" latinLnBrk="0" hangingPunct="1">
              <a:lnSpc>
                <a:spcPct val="100000"/>
              </a:lnSpc>
              <a:spcBef>
                <a:spcPts val="600"/>
              </a:spcBef>
              <a:spcAft>
                <a:spcPts val="0"/>
              </a:spcAft>
              <a:buClr>
                <a:srgbClr val="00B0F0"/>
              </a:buClr>
              <a:buSzPct val="70000"/>
              <a:buFont typeface="Wingdings"/>
              <a:buChar char=""/>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Truss</a:t>
            </a:r>
          </a:p>
          <a:p>
            <a:pPr marL="0" marR="0" lvl="0" indent="0" algn="l" defTabSz="914400" rtl="0" eaLnBrk="1" fontAlgn="auto" latinLnBrk="0" hangingPunct="1">
              <a:lnSpc>
                <a:spcPct val="100000"/>
              </a:lnSpc>
              <a:spcBef>
                <a:spcPts val="600"/>
              </a:spcBef>
              <a:spcAft>
                <a:spcPts val="0"/>
              </a:spcAft>
              <a:buClr>
                <a:srgbClr val="00B0F0"/>
              </a:buClr>
              <a:buSzPct val="70000"/>
              <a:buNone/>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Based on the requirements of EN 1998-1:2004 the design of the truss for the escalators and moving walks shall be sufficiently executed for the ambient seismic condition. The structural design shall provide a dissipation capacity to withstand a design-relevant earthquake of the region where it is located</a:t>
            </a:r>
          </a:p>
          <a:p>
            <a:pPr marL="274320" marR="0" lvl="0" indent="-274320" algn="l" defTabSz="914400" rtl="0" eaLnBrk="1" fontAlgn="auto" latinLnBrk="0" hangingPunct="1">
              <a:lnSpc>
                <a:spcPct val="100000"/>
              </a:lnSpc>
              <a:spcBef>
                <a:spcPts val="600"/>
              </a:spcBef>
              <a:spcAft>
                <a:spcPts val="0"/>
              </a:spcAft>
              <a:buClr>
                <a:srgbClr val="00B0F0"/>
              </a:buClr>
              <a:buSzPct val="70000"/>
              <a:buFont typeface="Wingdings"/>
              <a:buChar char=""/>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Mass for the truss of escalators and moving walks</a:t>
            </a:r>
          </a:p>
          <a:p>
            <a:pPr marL="0" marR="0" lvl="0" indent="0" algn="l" defTabSz="914400" rtl="0" eaLnBrk="1" fontAlgn="auto" latinLnBrk="0" hangingPunct="1">
              <a:lnSpc>
                <a:spcPct val="100000"/>
              </a:lnSpc>
              <a:spcBef>
                <a:spcPts val="600"/>
              </a:spcBef>
              <a:spcAft>
                <a:spcPts val="0"/>
              </a:spcAft>
              <a:buClr>
                <a:srgbClr val="00B0F0"/>
              </a:buClr>
              <a:buSzPct val="70000"/>
              <a:buNone/>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For design calculations of escalators and moving walks the forces shall be determined with the agreed ground acceleration (</a:t>
            </a:r>
            <a:r>
              <a:rPr kumimoji="0" lang="en-US" sz="1300" b="0" i="0" u="none" strike="noStrike" kern="1200" cap="none" spc="0" normalizeH="0" baseline="0" noProof="0" dirty="0" err="1">
                <a:ln>
                  <a:noFill/>
                </a:ln>
                <a:solidFill>
                  <a:prstClr val="black"/>
                </a:solidFill>
                <a:effectLst/>
                <a:uLnTx/>
                <a:uFillTx/>
                <a:latin typeface="Century Schoolbook"/>
                <a:ea typeface="+mn-ea"/>
                <a:cs typeface="+mn-cs"/>
              </a:rPr>
              <a:t>agR</a:t>
            </a: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a:t>
            </a:r>
          </a:p>
          <a:p>
            <a:pPr marL="0" marR="0" lvl="0" indent="0" algn="l" defTabSz="914400" rtl="0" eaLnBrk="1" fontAlgn="auto" latinLnBrk="0" hangingPunct="1">
              <a:lnSpc>
                <a:spcPct val="100000"/>
              </a:lnSpc>
              <a:spcBef>
                <a:spcPts val="600"/>
              </a:spcBef>
              <a:spcAft>
                <a:spcPts val="0"/>
              </a:spcAft>
              <a:buClr>
                <a:srgbClr val="00B0F0"/>
              </a:buClr>
              <a:buSzPct val="70000"/>
              <a:buNone/>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For the determination of horizontal and vertical forces on escalators and moving walks the dead weight plus the step load, given in Table M.1, shall be used.</a:t>
            </a:r>
          </a:p>
          <a:p>
            <a:pPr marL="0" marR="0" lvl="0" indent="0" algn="l" defTabSz="914400" rtl="0" eaLnBrk="1" fontAlgn="auto" latinLnBrk="0" hangingPunct="1">
              <a:lnSpc>
                <a:spcPct val="100000"/>
              </a:lnSpc>
              <a:spcBef>
                <a:spcPts val="600"/>
              </a:spcBef>
              <a:spcAft>
                <a:spcPts val="0"/>
              </a:spcAft>
              <a:buClr>
                <a:srgbClr val="00B0F0"/>
              </a:buClr>
              <a:buSzPct val="70000"/>
              <a:buNone/>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The step load is determined by the maximum capacity of the escalator according to H.1 with an average weight of 75 kg per person.</a:t>
            </a:r>
          </a:p>
          <a:p>
            <a:pPr marL="274320" marR="0" lvl="0" indent="-274320" algn="l" defTabSz="914400" rtl="0" eaLnBrk="1" fontAlgn="auto" latinLnBrk="0" hangingPunct="1">
              <a:lnSpc>
                <a:spcPct val="100000"/>
              </a:lnSpc>
              <a:spcBef>
                <a:spcPts val="600"/>
              </a:spcBef>
              <a:spcAft>
                <a:spcPts val="0"/>
              </a:spcAft>
              <a:buClr>
                <a:srgbClr val="00B0F0"/>
              </a:buClr>
              <a:buSzPct val="70000"/>
              <a:buFont typeface="Wingdings"/>
              <a:buChar char=""/>
              <a:tabLst/>
              <a:defRPr/>
            </a:pPr>
            <a:endParaRPr kumimoji="0" lang="en-US" sz="600" b="0" i="0" u="none" strike="noStrike" kern="1200" cap="none" spc="0" normalizeH="0" baseline="0" noProof="0" dirty="0">
              <a:ln>
                <a:noFill/>
              </a:ln>
              <a:solidFill>
                <a:prstClr val="black"/>
              </a:solidFill>
              <a:effectLst/>
              <a:uLnTx/>
              <a:uFillTx/>
              <a:latin typeface="Century Schoolbook"/>
              <a:ea typeface="+mn-ea"/>
              <a:cs typeface="+mn-cs"/>
            </a:endParaRPr>
          </a:p>
          <a:p>
            <a:pPr marL="274320" marR="0" lvl="0" indent="-274320" algn="l" defTabSz="914400" rtl="0" eaLnBrk="1" fontAlgn="auto" latinLnBrk="0" hangingPunct="1">
              <a:lnSpc>
                <a:spcPct val="100000"/>
              </a:lnSpc>
              <a:spcBef>
                <a:spcPts val="600"/>
              </a:spcBef>
              <a:spcAft>
                <a:spcPts val="0"/>
              </a:spcAft>
              <a:buClr>
                <a:srgbClr val="00B0F0"/>
              </a:buClr>
              <a:buSzPct val="70000"/>
              <a:buFont typeface="Wingdings"/>
              <a:buChar char=""/>
              <a:tabLst/>
              <a:defRPr/>
            </a:pPr>
            <a:endParaRPr kumimoji="0" lang="en-US" sz="600" b="0" i="0" u="none" strike="noStrike" kern="1200" cap="none" spc="0" normalizeH="0" baseline="0" noProof="0" dirty="0">
              <a:ln>
                <a:noFill/>
              </a:ln>
              <a:solidFill>
                <a:prstClr val="black"/>
              </a:solidFill>
              <a:effectLst/>
              <a:uLnTx/>
              <a:uFillTx/>
              <a:latin typeface="Century Schoolbook"/>
              <a:ea typeface="+mn-ea"/>
              <a:cs typeface="+mn-cs"/>
            </a:endParaRPr>
          </a:p>
          <a:p>
            <a:endParaRPr lang="mk-MK" dirty="0"/>
          </a:p>
        </p:txBody>
      </p:sp>
      <p:graphicFrame>
        <p:nvGraphicFramePr>
          <p:cNvPr id="5" name="Табела 4">
            <a:extLst>
              <a:ext uri="{FF2B5EF4-FFF2-40B4-BE49-F238E27FC236}">
                <a16:creationId xmlns:a16="http://schemas.microsoft.com/office/drawing/2014/main" id="{409BD0BC-27F2-7A7D-2DEA-6B628D1920F2}"/>
              </a:ext>
            </a:extLst>
          </p:cNvPr>
          <p:cNvGraphicFramePr>
            <a:graphicFrameLocks noGrp="1"/>
          </p:cNvGraphicFramePr>
          <p:nvPr>
            <p:extLst>
              <p:ext uri="{D42A27DB-BD31-4B8C-83A1-F6EECF244321}">
                <p14:modId xmlns:p14="http://schemas.microsoft.com/office/powerpoint/2010/main" val="1156107023"/>
              </p:ext>
            </p:extLst>
          </p:nvPr>
        </p:nvGraphicFramePr>
        <p:xfrm>
          <a:off x="1168717" y="5525129"/>
          <a:ext cx="6044565" cy="725170"/>
        </p:xfrm>
        <a:graphic>
          <a:graphicData uri="http://schemas.openxmlformats.org/drawingml/2006/table">
            <a:tbl>
              <a:tblPr firstRow="1" firstCol="1" lastRow="1" lastCol="1" bandRow="1" bandCol="1"/>
              <a:tblGrid>
                <a:gridCol w="772795">
                  <a:extLst>
                    <a:ext uri="{9D8B030D-6E8A-4147-A177-3AD203B41FA5}">
                      <a16:colId xmlns:a16="http://schemas.microsoft.com/office/drawing/2014/main" val="2249491484"/>
                    </a:ext>
                  </a:extLst>
                </a:gridCol>
                <a:gridCol w="421005">
                  <a:extLst>
                    <a:ext uri="{9D8B030D-6E8A-4147-A177-3AD203B41FA5}">
                      <a16:colId xmlns:a16="http://schemas.microsoft.com/office/drawing/2014/main" val="2719572636"/>
                    </a:ext>
                  </a:extLst>
                </a:gridCol>
                <a:gridCol w="434975">
                  <a:extLst>
                    <a:ext uri="{9D8B030D-6E8A-4147-A177-3AD203B41FA5}">
                      <a16:colId xmlns:a16="http://schemas.microsoft.com/office/drawing/2014/main" val="2262798179"/>
                    </a:ext>
                  </a:extLst>
                </a:gridCol>
                <a:gridCol w="713740">
                  <a:extLst>
                    <a:ext uri="{9D8B030D-6E8A-4147-A177-3AD203B41FA5}">
                      <a16:colId xmlns:a16="http://schemas.microsoft.com/office/drawing/2014/main" val="190346600"/>
                    </a:ext>
                  </a:extLst>
                </a:gridCol>
                <a:gridCol w="899795">
                  <a:extLst>
                    <a:ext uri="{9D8B030D-6E8A-4147-A177-3AD203B41FA5}">
                      <a16:colId xmlns:a16="http://schemas.microsoft.com/office/drawing/2014/main" val="237954851"/>
                    </a:ext>
                  </a:extLst>
                </a:gridCol>
                <a:gridCol w="724535">
                  <a:extLst>
                    <a:ext uri="{9D8B030D-6E8A-4147-A177-3AD203B41FA5}">
                      <a16:colId xmlns:a16="http://schemas.microsoft.com/office/drawing/2014/main" val="2442472427"/>
                    </a:ext>
                  </a:extLst>
                </a:gridCol>
                <a:gridCol w="629920">
                  <a:extLst>
                    <a:ext uri="{9D8B030D-6E8A-4147-A177-3AD203B41FA5}">
                      <a16:colId xmlns:a16="http://schemas.microsoft.com/office/drawing/2014/main" val="637831627"/>
                    </a:ext>
                  </a:extLst>
                </a:gridCol>
                <a:gridCol w="723900">
                  <a:extLst>
                    <a:ext uri="{9D8B030D-6E8A-4147-A177-3AD203B41FA5}">
                      <a16:colId xmlns:a16="http://schemas.microsoft.com/office/drawing/2014/main" val="1125668126"/>
                    </a:ext>
                  </a:extLst>
                </a:gridCol>
                <a:gridCol w="723900">
                  <a:extLst>
                    <a:ext uri="{9D8B030D-6E8A-4147-A177-3AD203B41FA5}">
                      <a16:colId xmlns:a16="http://schemas.microsoft.com/office/drawing/2014/main" val="4039111812"/>
                    </a:ext>
                  </a:extLst>
                </a:gridCol>
              </a:tblGrid>
              <a:tr h="515620">
                <a:tc>
                  <a:txBody>
                    <a:bodyPr/>
                    <a:lstStyle/>
                    <a:p>
                      <a:pPr marL="162560" marR="142875" algn="ctr">
                        <a:spcBef>
                          <a:spcPts val="280"/>
                        </a:spcBef>
                        <a:spcAft>
                          <a:spcPts val="0"/>
                        </a:spcAft>
                      </a:pPr>
                      <a:r>
                        <a:rPr lang="en-US" sz="900" b="1" spc="-10">
                          <a:effectLst/>
                          <a:latin typeface="Cambria" panose="02040503050406030204" pitchFamily="18" charset="0"/>
                          <a:ea typeface="Cambria" panose="02040503050406030204" pitchFamily="18" charset="0"/>
                          <a:cs typeface="Cambria" panose="02040503050406030204" pitchFamily="18" charset="0"/>
                        </a:rPr>
                        <a:t>Nominal</a:t>
                      </a:r>
                      <a:r>
                        <a:rPr lang="en-US" sz="900" b="1" spc="200">
                          <a:effectLst/>
                          <a:latin typeface="Cambria" panose="02040503050406030204" pitchFamily="18" charset="0"/>
                          <a:ea typeface="Cambria" panose="02040503050406030204" pitchFamily="18" charset="0"/>
                          <a:cs typeface="Cambria" panose="02040503050406030204" pitchFamily="18" charset="0"/>
                        </a:rPr>
                        <a:t> </a:t>
                      </a:r>
                      <a:r>
                        <a:rPr lang="en-US" sz="900" b="1" spc="-10">
                          <a:effectLst/>
                          <a:latin typeface="Cambria" panose="02040503050406030204" pitchFamily="18" charset="0"/>
                          <a:ea typeface="Cambria" panose="02040503050406030204" pitchFamily="18" charset="0"/>
                          <a:cs typeface="Cambria" panose="02040503050406030204" pitchFamily="18" charset="0"/>
                        </a:rPr>
                        <a:t>speed</a:t>
                      </a:r>
                      <a:endParaRPr lang="mk-MK" sz="1100">
                        <a:effectLst/>
                        <a:latin typeface="Cambria" panose="02040503050406030204" pitchFamily="18" charset="0"/>
                        <a:ea typeface="Cambria" panose="02040503050406030204" pitchFamily="18" charset="0"/>
                        <a:cs typeface="Cambria" panose="02040503050406030204" pitchFamily="18" charset="0"/>
                      </a:endParaRPr>
                    </a:p>
                    <a:p>
                      <a:pPr marL="273685" marR="255270" algn="ctr">
                        <a:spcBef>
                          <a:spcPts val="300"/>
                        </a:spcBef>
                        <a:spcAft>
                          <a:spcPts val="0"/>
                        </a:spcAft>
                      </a:pPr>
                      <a:r>
                        <a:rPr lang="en-US" sz="900" spc="-25">
                          <a:effectLst/>
                          <a:latin typeface="Cambria" panose="02040503050406030204" pitchFamily="18" charset="0"/>
                          <a:ea typeface="Cambria" panose="02040503050406030204" pitchFamily="18" charset="0"/>
                          <a:cs typeface="Cambria" panose="02040503050406030204" pitchFamily="18" charset="0"/>
                        </a:rPr>
                        <a:t>m/s</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43815" indent="-1270" algn="ctr">
                        <a:spcBef>
                          <a:spcPts val="280"/>
                        </a:spcBef>
                        <a:spcAft>
                          <a:spcPts val="0"/>
                        </a:spcAft>
                      </a:pPr>
                      <a:r>
                        <a:rPr lang="en-US" sz="900" b="1" spc="-20" dirty="0">
                          <a:effectLst/>
                          <a:latin typeface="Cambria" panose="02040503050406030204" pitchFamily="18" charset="0"/>
                          <a:ea typeface="Cambria" panose="02040503050406030204" pitchFamily="18" charset="0"/>
                          <a:cs typeface="Cambria" panose="02040503050406030204" pitchFamily="18" charset="0"/>
                        </a:rPr>
                        <a:t>Step</a:t>
                      </a:r>
                      <a:r>
                        <a:rPr lang="en-US" sz="900" b="1" spc="200" dirty="0">
                          <a:effectLst/>
                          <a:latin typeface="Cambria" panose="02040503050406030204" pitchFamily="18" charset="0"/>
                          <a:ea typeface="Cambria" panose="02040503050406030204" pitchFamily="18" charset="0"/>
                          <a:cs typeface="Cambria" panose="02040503050406030204" pitchFamily="18" charset="0"/>
                        </a:rPr>
                        <a:t> </a:t>
                      </a:r>
                      <a:r>
                        <a:rPr lang="en-US" sz="900" b="1" spc="-10" dirty="0">
                          <a:effectLst/>
                          <a:latin typeface="Cambria" panose="02040503050406030204" pitchFamily="18" charset="0"/>
                          <a:ea typeface="Cambria" panose="02040503050406030204" pitchFamily="18" charset="0"/>
                          <a:cs typeface="Cambria" panose="02040503050406030204" pitchFamily="18" charset="0"/>
                        </a:rPr>
                        <a:t>width</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p>
                      <a:pPr marL="17780" algn="ctr">
                        <a:spcBef>
                          <a:spcPts val="300"/>
                        </a:spcBef>
                        <a:spcAft>
                          <a:spcPts val="0"/>
                        </a:spcAft>
                      </a:pPr>
                      <a:r>
                        <a:rPr lang="en-US" sz="900" dirty="0">
                          <a:effectLst/>
                          <a:latin typeface="Cambria" panose="02040503050406030204" pitchFamily="18" charset="0"/>
                          <a:ea typeface="Cambria" panose="02040503050406030204" pitchFamily="18" charset="0"/>
                          <a:cs typeface="Cambria" panose="02040503050406030204" pitchFamily="18" charset="0"/>
                        </a:rPr>
                        <a:t>m</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215" marR="50165" algn="ctr">
                        <a:spcBef>
                          <a:spcPts val="280"/>
                        </a:spcBef>
                        <a:spcAft>
                          <a:spcPts val="0"/>
                        </a:spcAft>
                      </a:pPr>
                      <a:r>
                        <a:rPr lang="en-US" sz="900" b="1" spc="-20" dirty="0">
                          <a:effectLst/>
                          <a:latin typeface="Cambria" panose="02040503050406030204" pitchFamily="18" charset="0"/>
                          <a:ea typeface="Cambria" panose="02040503050406030204" pitchFamily="18" charset="0"/>
                          <a:cs typeface="Cambria" panose="02040503050406030204" pitchFamily="18" charset="0"/>
                        </a:rPr>
                        <a:t>Step</a:t>
                      </a:r>
                      <a:r>
                        <a:rPr lang="en-US" sz="900" b="1" spc="200" dirty="0">
                          <a:effectLst/>
                          <a:latin typeface="Cambria" panose="02040503050406030204" pitchFamily="18" charset="0"/>
                          <a:ea typeface="Cambria" panose="02040503050406030204" pitchFamily="18" charset="0"/>
                          <a:cs typeface="Cambria" panose="02040503050406030204" pitchFamily="18" charset="0"/>
                        </a:rPr>
                        <a:t> </a:t>
                      </a:r>
                      <a:r>
                        <a:rPr lang="en-US" sz="900" b="1" spc="-10" dirty="0">
                          <a:effectLst/>
                          <a:latin typeface="Cambria" panose="02040503050406030204" pitchFamily="18" charset="0"/>
                          <a:ea typeface="Cambria" panose="02040503050406030204" pitchFamily="18" charset="0"/>
                          <a:cs typeface="Cambria" panose="02040503050406030204" pitchFamily="18" charset="0"/>
                        </a:rPr>
                        <a:t>depth</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p>
                      <a:pPr marL="18415" algn="ctr">
                        <a:spcBef>
                          <a:spcPts val="300"/>
                        </a:spcBef>
                        <a:spcAft>
                          <a:spcPts val="0"/>
                        </a:spcAft>
                      </a:pPr>
                      <a:r>
                        <a:rPr lang="en-US" sz="900" dirty="0">
                          <a:effectLst/>
                          <a:latin typeface="Cambria" panose="02040503050406030204" pitchFamily="18" charset="0"/>
                          <a:ea typeface="Cambria" panose="02040503050406030204" pitchFamily="18" charset="0"/>
                          <a:cs typeface="Cambria" panose="02040503050406030204" pitchFamily="18" charset="0"/>
                        </a:rPr>
                        <a:t>m</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3510" marR="125095" indent="109220" algn="l">
                        <a:spcBef>
                          <a:spcPts val="280"/>
                        </a:spcBef>
                        <a:spcAft>
                          <a:spcPts val="0"/>
                        </a:spcAft>
                      </a:pPr>
                      <a:r>
                        <a:rPr lang="en-US" sz="900" b="1" spc="-20" dirty="0">
                          <a:effectLst/>
                          <a:latin typeface="Cambria" panose="02040503050406030204" pitchFamily="18" charset="0"/>
                          <a:ea typeface="Cambria" panose="02040503050406030204" pitchFamily="18" charset="0"/>
                          <a:cs typeface="Cambria" panose="02040503050406030204" pitchFamily="18" charset="0"/>
                        </a:rPr>
                        <a:t>Max</a:t>
                      </a:r>
                      <a:r>
                        <a:rPr lang="en-US" sz="900" b="1" spc="200" dirty="0">
                          <a:effectLst/>
                          <a:latin typeface="Cambria" panose="02040503050406030204" pitchFamily="18" charset="0"/>
                          <a:ea typeface="Cambria" panose="02040503050406030204" pitchFamily="18" charset="0"/>
                          <a:cs typeface="Cambria" panose="02040503050406030204" pitchFamily="18" charset="0"/>
                        </a:rPr>
                        <a:t> </a:t>
                      </a:r>
                      <a:r>
                        <a:rPr lang="en-US" sz="900" b="1" spc="-10" dirty="0">
                          <a:effectLst/>
                          <a:latin typeface="Cambria" panose="02040503050406030204" pitchFamily="18" charset="0"/>
                          <a:ea typeface="Cambria" panose="02040503050406030204" pitchFamily="18" charset="0"/>
                          <a:cs typeface="Cambria" panose="02040503050406030204" pitchFamily="18" charset="0"/>
                        </a:rPr>
                        <a:t>capacity</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p>
                      <a:pPr marL="181610" algn="l">
                        <a:spcBef>
                          <a:spcPts val="300"/>
                        </a:spcBef>
                        <a:spcAft>
                          <a:spcPts val="0"/>
                        </a:spcAft>
                      </a:pPr>
                      <a:r>
                        <a:rPr lang="en-US" sz="900" spc="-10" dirty="0">
                          <a:effectLst/>
                          <a:latin typeface="Cambria" panose="02040503050406030204" pitchFamily="18" charset="0"/>
                          <a:ea typeface="Cambria" panose="02040503050406030204" pitchFamily="18" charset="0"/>
                          <a:cs typeface="Cambria" panose="02040503050406030204" pitchFamily="18" charset="0"/>
                        </a:rPr>
                        <a:t>Pers./h</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6045" marR="93980" algn="ctr">
                        <a:spcBef>
                          <a:spcPts val="280"/>
                        </a:spcBef>
                        <a:spcAft>
                          <a:spcPts val="0"/>
                        </a:spcAft>
                      </a:pPr>
                      <a:r>
                        <a:rPr lang="en-US" sz="900" b="1">
                          <a:effectLst/>
                          <a:latin typeface="Cambria" panose="02040503050406030204" pitchFamily="18" charset="0"/>
                          <a:ea typeface="Cambria" panose="02040503050406030204" pitchFamily="18" charset="0"/>
                          <a:cs typeface="Cambria" panose="02040503050406030204" pitchFamily="18" charset="0"/>
                        </a:rPr>
                        <a:t>Max</a:t>
                      </a:r>
                      <a:r>
                        <a:rPr lang="en-US" sz="900" b="1" spc="-15">
                          <a:effectLst/>
                          <a:latin typeface="Cambria" panose="02040503050406030204" pitchFamily="18" charset="0"/>
                          <a:ea typeface="Cambria" panose="02040503050406030204" pitchFamily="18" charset="0"/>
                          <a:cs typeface="Cambria" panose="02040503050406030204" pitchFamily="18" charset="0"/>
                        </a:rPr>
                        <a:t> </a:t>
                      </a:r>
                      <a:r>
                        <a:rPr lang="en-US" sz="900" b="1" spc="-10">
                          <a:effectLst/>
                          <a:latin typeface="Cambria" panose="02040503050406030204" pitchFamily="18" charset="0"/>
                          <a:ea typeface="Cambria" panose="02040503050406030204" pitchFamily="18" charset="0"/>
                          <a:cs typeface="Cambria" panose="02040503050406030204" pitchFamily="18" charset="0"/>
                        </a:rPr>
                        <a:t>capacity</a:t>
                      </a:r>
                      <a:endParaRPr lang="mk-MK" sz="1100">
                        <a:effectLst/>
                        <a:latin typeface="Cambria" panose="02040503050406030204" pitchFamily="18" charset="0"/>
                        <a:ea typeface="Cambria" panose="02040503050406030204" pitchFamily="18" charset="0"/>
                        <a:cs typeface="Cambria" panose="02040503050406030204" pitchFamily="18" charset="0"/>
                      </a:endParaRPr>
                    </a:p>
                    <a:p>
                      <a:pPr marL="106045" marR="93345" algn="ctr">
                        <a:spcBef>
                          <a:spcPts val="300"/>
                        </a:spcBef>
                        <a:spcAft>
                          <a:spcPts val="0"/>
                        </a:spcAft>
                      </a:pPr>
                      <a:r>
                        <a:rPr lang="en-US" sz="900" spc="-10">
                          <a:effectLst/>
                          <a:latin typeface="Cambria" panose="02040503050406030204" pitchFamily="18" charset="0"/>
                          <a:ea typeface="Cambria" panose="02040503050406030204" pitchFamily="18" charset="0"/>
                          <a:cs typeface="Cambria" panose="02040503050406030204" pitchFamily="18" charset="0"/>
                        </a:rPr>
                        <a:t>Pers./s</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610" marR="40640" algn="ctr">
                        <a:spcBef>
                          <a:spcPts val="280"/>
                        </a:spcBef>
                      </a:pPr>
                      <a:r>
                        <a:rPr lang="en-US" sz="900" b="1">
                          <a:effectLst/>
                          <a:latin typeface="Cambria" panose="02040503050406030204" pitchFamily="18" charset="0"/>
                          <a:ea typeface="Cambria" panose="02040503050406030204" pitchFamily="18" charset="0"/>
                          <a:cs typeface="Cambria" panose="02040503050406030204" pitchFamily="18" charset="0"/>
                        </a:rPr>
                        <a:t>Travel</a:t>
                      </a:r>
                      <a:r>
                        <a:rPr lang="en-US" sz="900" b="1" spc="-15">
                          <a:effectLst/>
                          <a:latin typeface="Cambria" panose="02040503050406030204" pitchFamily="18" charset="0"/>
                          <a:ea typeface="Cambria" panose="02040503050406030204" pitchFamily="18" charset="0"/>
                          <a:cs typeface="Cambria" panose="02040503050406030204" pitchFamily="18" charset="0"/>
                        </a:rPr>
                        <a:t> </a:t>
                      </a:r>
                      <a:r>
                        <a:rPr lang="en-US" sz="900" b="1" spc="-20">
                          <a:effectLst/>
                          <a:latin typeface="Cambria" panose="02040503050406030204" pitchFamily="18" charset="0"/>
                          <a:ea typeface="Cambria" panose="02040503050406030204" pitchFamily="18" charset="0"/>
                          <a:cs typeface="Cambria" panose="02040503050406030204" pitchFamily="18" charset="0"/>
                        </a:rPr>
                        <a:t>time</a:t>
                      </a:r>
                      <a:endParaRPr lang="mk-MK" sz="1100">
                        <a:effectLst/>
                        <a:latin typeface="Cambria" panose="02040503050406030204" pitchFamily="18" charset="0"/>
                        <a:ea typeface="Cambria" panose="02040503050406030204" pitchFamily="18" charset="0"/>
                        <a:cs typeface="Cambria" panose="02040503050406030204" pitchFamily="18" charset="0"/>
                      </a:endParaRPr>
                    </a:p>
                    <a:p>
                      <a:pPr marL="54610" marR="40640" algn="ctr">
                        <a:spcBef>
                          <a:spcPts val="280"/>
                        </a:spcBef>
                        <a:spcAft>
                          <a:spcPts val="0"/>
                        </a:spcAft>
                      </a:pPr>
                      <a:r>
                        <a:rPr lang="en-US" sz="900" b="1" spc="-10">
                          <a:effectLst/>
                          <a:latin typeface="Cambria" panose="02040503050406030204" pitchFamily="18" charset="0"/>
                          <a:ea typeface="Cambria" panose="02040503050406030204" pitchFamily="18" charset="0"/>
                          <a:cs typeface="Cambria" panose="02040503050406030204" pitchFamily="18" charset="0"/>
                        </a:rPr>
                        <a:t>/step</a:t>
                      </a:r>
                      <a:endParaRPr lang="mk-MK" sz="1100">
                        <a:effectLst/>
                        <a:latin typeface="Cambria" panose="02040503050406030204" pitchFamily="18" charset="0"/>
                        <a:ea typeface="Cambria" panose="02040503050406030204" pitchFamily="18" charset="0"/>
                        <a:cs typeface="Cambria" panose="02040503050406030204" pitchFamily="18" charset="0"/>
                      </a:endParaRPr>
                    </a:p>
                    <a:p>
                      <a:pPr marL="14605" algn="ctr">
                        <a:spcBef>
                          <a:spcPts val="300"/>
                        </a:spcBef>
                        <a:spcAft>
                          <a:spcPts val="0"/>
                        </a:spcAft>
                      </a:pPr>
                      <a:r>
                        <a:rPr lang="en-US" sz="900">
                          <a:effectLst/>
                          <a:latin typeface="Cambria" panose="02040503050406030204" pitchFamily="18" charset="0"/>
                          <a:ea typeface="Cambria" panose="02040503050406030204" pitchFamily="18" charset="0"/>
                          <a:cs typeface="Cambria" panose="02040503050406030204" pitchFamily="18" charset="0"/>
                        </a:rPr>
                        <a:t>s</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5740" marR="88265" indent="-102235" algn="l">
                        <a:spcBef>
                          <a:spcPts val="280"/>
                        </a:spcBef>
                        <a:spcAft>
                          <a:spcPts val="0"/>
                        </a:spcAft>
                      </a:pPr>
                      <a:r>
                        <a:rPr lang="en-US" sz="900" b="1" spc="-10">
                          <a:effectLst/>
                          <a:latin typeface="Cambria" panose="02040503050406030204" pitchFamily="18" charset="0"/>
                          <a:ea typeface="Cambria" panose="02040503050406030204" pitchFamily="18" charset="0"/>
                          <a:cs typeface="Cambria" panose="02040503050406030204" pitchFamily="18" charset="0"/>
                        </a:rPr>
                        <a:t>Person/</a:t>
                      </a:r>
                      <a:r>
                        <a:rPr lang="en-US" sz="900" b="1" spc="200">
                          <a:effectLst/>
                          <a:latin typeface="Cambria" panose="02040503050406030204" pitchFamily="18" charset="0"/>
                          <a:ea typeface="Cambria" panose="02040503050406030204" pitchFamily="18" charset="0"/>
                          <a:cs typeface="Cambria" panose="02040503050406030204" pitchFamily="18" charset="0"/>
                        </a:rPr>
                        <a:t> </a:t>
                      </a:r>
                      <a:r>
                        <a:rPr lang="en-US" sz="900" b="1" spc="-20">
                          <a:effectLst/>
                          <a:latin typeface="Cambria" panose="02040503050406030204" pitchFamily="18" charset="0"/>
                          <a:ea typeface="Cambria" panose="02040503050406030204" pitchFamily="18" charset="0"/>
                          <a:cs typeface="Cambria" panose="02040503050406030204" pitchFamily="18" charset="0"/>
                        </a:rPr>
                        <a:t>step</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7165" marR="163830" algn="ctr">
                        <a:spcBef>
                          <a:spcPts val="280"/>
                        </a:spcBef>
                        <a:spcAft>
                          <a:spcPts val="0"/>
                        </a:spcAft>
                      </a:pPr>
                      <a:r>
                        <a:rPr lang="en-US" sz="900" b="1" spc="-10">
                          <a:effectLst/>
                          <a:latin typeface="Cambria" panose="02040503050406030204" pitchFamily="18" charset="0"/>
                          <a:ea typeface="Cambria" panose="02040503050406030204" pitchFamily="18" charset="0"/>
                          <a:cs typeface="Cambria" panose="02040503050406030204" pitchFamily="18" charset="0"/>
                        </a:rPr>
                        <a:t>Person</a:t>
                      </a:r>
                      <a:r>
                        <a:rPr lang="en-US" sz="900" b="1" spc="200">
                          <a:effectLst/>
                          <a:latin typeface="Cambria" panose="02040503050406030204" pitchFamily="18" charset="0"/>
                          <a:ea typeface="Cambria" panose="02040503050406030204" pitchFamily="18" charset="0"/>
                          <a:cs typeface="Cambria" panose="02040503050406030204" pitchFamily="18" charset="0"/>
                        </a:rPr>
                        <a:t> </a:t>
                      </a:r>
                      <a:r>
                        <a:rPr lang="en-US" sz="900" b="1" spc="-10">
                          <a:effectLst/>
                          <a:latin typeface="Cambria" panose="02040503050406030204" pitchFamily="18" charset="0"/>
                          <a:ea typeface="Cambria" panose="02040503050406030204" pitchFamily="18" charset="0"/>
                          <a:cs typeface="Cambria" panose="02040503050406030204" pitchFamily="18" charset="0"/>
                        </a:rPr>
                        <a:t>weight</a:t>
                      </a:r>
                      <a:endParaRPr lang="mk-MK" sz="1100">
                        <a:effectLst/>
                        <a:latin typeface="Cambria" panose="02040503050406030204" pitchFamily="18" charset="0"/>
                        <a:ea typeface="Cambria" panose="02040503050406030204" pitchFamily="18" charset="0"/>
                        <a:cs typeface="Cambria" panose="02040503050406030204" pitchFamily="18" charset="0"/>
                      </a:endParaRPr>
                    </a:p>
                    <a:p>
                      <a:pPr marL="173990" marR="163830" algn="ctr">
                        <a:spcBef>
                          <a:spcPts val="300"/>
                        </a:spcBef>
                        <a:spcAft>
                          <a:spcPts val="0"/>
                        </a:spcAft>
                      </a:pPr>
                      <a:r>
                        <a:rPr lang="en-US" sz="900" spc="-25">
                          <a:effectLst/>
                          <a:latin typeface="Cambria" panose="02040503050406030204" pitchFamily="18" charset="0"/>
                          <a:ea typeface="Cambria" panose="02040503050406030204" pitchFamily="18" charset="0"/>
                          <a:cs typeface="Cambria" panose="02040503050406030204" pitchFamily="18" charset="0"/>
                        </a:rPr>
                        <a:t>kg</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125" algn="l">
                        <a:spcBef>
                          <a:spcPts val="280"/>
                        </a:spcBef>
                      </a:pPr>
                      <a:r>
                        <a:rPr lang="en-US" sz="900" b="1" dirty="0">
                          <a:effectLst/>
                          <a:latin typeface="Cambria" panose="02040503050406030204" pitchFamily="18" charset="0"/>
                          <a:ea typeface="Cambria" panose="02040503050406030204" pitchFamily="18" charset="0"/>
                          <a:cs typeface="Cambria" panose="02040503050406030204" pitchFamily="18" charset="0"/>
                        </a:rPr>
                        <a:t>Step</a:t>
                      </a:r>
                      <a:r>
                        <a:rPr lang="en-US" sz="900" b="1" spc="-10" dirty="0">
                          <a:effectLst/>
                          <a:latin typeface="Cambria" panose="02040503050406030204" pitchFamily="18" charset="0"/>
                          <a:ea typeface="Cambria" panose="02040503050406030204" pitchFamily="18" charset="0"/>
                          <a:cs typeface="Cambria" panose="02040503050406030204" pitchFamily="18" charset="0"/>
                        </a:rPr>
                        <a:t> </a:t>
                      </a:r>
                      <a:r>
                        <a:rPr lang="en-US" sz="900" b="1" spc="-20" dirty="0">
                          <a:effectLst/>
                          <a:latin typeface="Cambria" panose="02040503050406030204" pitchFamily="18" charset="0"/>
                          <a:ea typeface="Cambria" panose="02040503050406030204" pitchFamily="18" charset="0"/>
                          <a:cs typeface="Cambria" panose="02040503050406030204" pitchFamily="18" charset="0"/>
                        </a:rPr>
                        <a:t>load</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p>
                      <a:pPr marL="164465" algn="l">
                        <a:spcBef>
                          <a:spcPts val="300"/>
                        </a:spcBef>
                        <a:spcAft>
                          <a:spcPts val="0"/>
                        </a:spcAft>
                      </a:pPr>
                      <a:r>
                        <a:rPr lang="en-US" sz="900" spc="-10" dirty="0">
                          <a:effectLst/>
                          <a:latin typeface="Cambria" panose="02040503050406030204" pitchFamily="18" charset="0"/>
                          <a:ea typeface="Cambria" panose="02040503050406030204" pitchFamily="18" charset="0"/>
                          <a:cs typeface="Cambria" panose="02040503050406030204" pitchFamily="18" charset="0"/>
                        </a:rPr>
                        <a:t>kg/step</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6185378"/>
                  </a:ext>
                </a:extLst>
              </a:tr>
              <a:tr h="209550">
                <a:tc>
                  <a:txBody>
                    <a:bodyPr/>
                    <a:lstStyle/>
                    <a:p>
                      <a:pPr marL="276225" marR="255270" algn="ctr">
                        <a:spcBef>
                          <a:spcPts val="280"/>
                        </a:spcBef>
                        <a:spcAft>
                          <a:spcPts val="0"/>
                        </a:spcAft>
                      </a:pPr>
                      <a:r>
                        <a:rPr lang="en-US" sz="900" spc="-20">
                          <a:effectLst/>
                          <a:latin typeface="Cambria" panose="02040503050406030204" pitchFamily="18" charset="0"/>
                          <a:ea typeface="Cambria" panose="02040503050406030204" pitchFamily="18" charset="0"/>
                          <a:cs typeface="Cambria" panose="02040503050406030204" pitchFamily="18" charset="0"/>
                        </a:rPr>
                        <a:t>0,50</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109220" algn="l">
                        <a:spcBef>
                          <a:spcPts val="280"/>
                        </a:spcBef>
                      </a:pPr>
                      <a:r>
                        <a:rPr lang="en-US" sz="900" spc="-20">
                          <a:effectLst/>
                          <a:latin typeface="Cambria" panose="02040503050406030204" pitchFamily="18" charset="0"/>
                          <a:ea typeface="Cambria" panose="02040503050406030204" pitchFamily="18" charset="0"/>
                          <a:cs typeface="Cambria" panose="02040503050406030204" pitchFamily="18" charset="0"/>
                        </a:rPr>
                        <a:t>1,00</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116205" algn="l">
                        <a:spcBef>
                          <a:spcPts val="280"/>
                        </a:spcBef>
                      </a:pPr>
                      <a:r>
                        <a:rPr lang="en-US" sz="900" spc="-20">
                          <a:effectLst/>
                          <a:latin typeface="Cambria" panose="02040503050406030204" pitchFamily="18" charset="0"/>
                          <a:ea typeface="Cambria" panose="02040503050406030204" pitchFamily="18" charset="0"/>
                          <a:cs typeface="Cambria" panose="02040503050406030204" pitchFamily="18" charset="0"/>
                        </a:rPr>
                        <a:t>0,40</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222250" algn="l">
                        <a:spcBef>
                          <a:spcPts val="280"/>
                        </a:spcBef>
                      </a:pPr>
                      <a:r>
                        <a:rPr lang="en-US" sz="900">
                          <a:effectLst/>
                          <a:latin typeface="Cambria" panose="02040503050406030204" pitchFamily="18" charset="0"/>
                          <a:ea typeface="Cambria" panose="02040503050406030204" pitchFamily="18" charset="0"/>
                          <a:cs typeface="Cambria" panose="02040503050406030204" pitchFamily="18" charset="0"/>
                        </a:rPr>
                        <a:t>6</a:t>
                      </a:r>
                      <a:r>
                        <a:rPr lang="en-US" sz="900" spc="10">
                          <a:effectLst/>
                          <a:latin typeface="Cambria" panose="02040503050406030204" pitchFamily="18" charset="0"/>
                          <a:ea typeface="Cambria" panose="02040503050406030204" pitchFamily="18" charset="0"/>
                          <a:cs typeface="Cambria" panose="02040503050406030204" pitchFamily="18" charset="0"/>
                        </a:rPr>
                        <a:t> </a:t>
                      </a:r>
                      <a:r>
                        <a:rPr lang="en-US" sz="900" spc="-25">
                          <a:effectLst/>
                          <a:latin typeface="Cambria" panose="02040503050406030204" pitchFamily="18" charset="0"/>
                          <a:ea typeface="Cambria" panose="02040503050406030204" pitchFamily="18" charset="0"/>
                          <a:cs typeface="Cambria" panose="02040503050406030204" pitchFamily="18" charset="0"/>
                        </a:rPr>
                        <a:t>000</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106045" marR="90170" algn="ctr">
                        <a:spcBef>
                          <a:spcPts val="280"/>
                        </a:spcBef>
                        <a:spcAft>
                          <a:spcPts val="0"/>
                        </a:spcAft>
                      </a:pPr>
                      <a:r>
                        <a:rPr lang="en-US" sz="900" spc="-20">
                          <a:effectLst/>
                          <a:latin typeface="Cambria" panose="02040503050406030204" pitchFamily="18" charset="0"/>
                          <a:ea typeface="Cambria" panose="02040503050406030204" pitchFamily="18" charset="0"/>
                          <a:cs typeface="Cambria" panose="02040503050406030204" pitchFamily="18" charset="0"/>
                        </a:rPr>
                        <a:t>1,67</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54610" marR="38735" algn="ctr">
                        <a:spcBef>
                          <a:spcPts val="280"/>
                        </a:spcBef>
                      </a:pPr>
                      <a:r>
                        <a:rPr lang="en-US" sz="900" spc="-20">
                          <a:effectLst/>
                          <a:latin typeface="Cambria" panose="02040503050406030204" pitchFamily="18" charset="0"/>
                          <a:ea typeface="Cambria" panose="02040503050406030204" pitchFamily="18" charset="0"/>
                          <a:cs typeface="Cambria" panose="02040503050406030204" pitchFamily="18" charset="0"/>
                        </a:rPr>
                        <a:t>0,80</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210185" algn="l">
                        <a:spcBef>
                          <a:spcPts val="280"/>
                        </a:spcBef>
                      </a:pPr>
                      <a:r>
                        <a:rPr lang="en-US" sz="900" spc="-20">
                          <a:effectLst/>
                          <a:latin typeface="Cambria" panose="02040503050406030204" pitchFamily="18" charset="0"/>
                          <a:ea typeface="Cambria" panose="02040503050406030204" pitchFamily="18" charset="0"/>
                          <a:cs typeface="Cambria" panose="02040503050406030204" pitchFamily="18" charset="0"/>
                        </a:rPr>
                        <a:t>1,33</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177165" marR="163830" algn="ctr">
                        <a:spcBef>
                          <a:spcPts val="280"/>
                        </a:spcBef>
                        <a:spcAft>
                          <a:spcPts val="0"/>
                        </a:spcAft>
                      </a:pPr>
                      <a:r>
                        <a:rPr lang="en-US" sz="900" spc="-25">
                          <a:effectLst/>
                          <a:latin typeface="Cambria" panose="02040503050406030204" pitchFamily="18" charset="0"/>
                          <a:ea typeface="Cambria" panose="02040503050406030204" pitchFamily="18" charset="0"/>
                          <a:cs typeface="Cambria" panose="02040503050406030204" pitchFamily="18" charset="0"/>
                        </a:rPr>
                        <a:t>75</a:t>
                      </a:r>
                      <a:endParaRPr lang="mk-MK" sz="110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255270" marR="246380" algn="ctr">
                        <a:spcBef>
                          <a:spcPts val="280"/>
                        </a:spcBef>
                        <a:spcAft>
                          <a:spcPts val="0"/>
                        </a:spcAft>
                      </a:pPr>
                      <a:r>
                        <a:rPr lang="en-US" sz="900" spc="-25" dirty="0">
                          <a:effectLst/>
                          <a:latin typeface="Cambria" panose="02040503050406030204" pitchFamily="18" charset="0"/>
                          <a:ea typeface="Cambria" panose="02040503050406030204" pitchFamily="18" charset="0"/>
                          <a:cs typeface="Cambria" panose="02040503050406030204" pitchFamily="18" charset="0"/>
                        </a:rPr>
                        <a:t>100</a:t>
                      </a:r>
                      <a:endParaRPr lang="mk-MK" sz="1100" dirty="0">
                        <a:effectLst/>
                        <a:latin typeface="Cambria" panose="02040503050406030204" pitchFamily="18" charset="0"/>
                        <a:ea typeface="Cambria" panose="02040503050406030204" pitchFamily="18" charset="0"/>
                        <a:cs typeface="Cambria" panose="02040503050406030204" pitchFamily="18" charset="0"/>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6946361"/>
                  </a:ext>
                </a:extLst>
              </a:tr>
            </a:tbl>
          </a:graphicData>
        </a:graphic>
      </p:graphicFrame>
      <p:sp>
        <p:nvSpPr>
          <p:cNvPr id="6" name="Rectangle 1">
            <a:extLst>
              <a:ext uri="{FF2B5EF4-FFF2-40B4-BE49-F238E27FC236}">
                <a16:creationId xmlns:a16="http://schemas.microsoft.com/office/drawing/2014/main" id="{78287BEF-4E9C-CF60-D9D7-9915FC010108}"/>
              </a:ext>
            </a:extLst>
          </p:cNvPr>
          <p:cNvSpPr>
            <a:spLocks noChangeArrowheads="1"/>
          </p:cNvSpPr>
          <p:nvPr/>
        </p:nvSpPr>
        <p:spPr bwMode="auto">
          <a:xfrm>
            <a:off x="457200" y="4822888"/>
            <a:ext cx="7004000"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mk-MK" sz="1100" b="1" i="0" u="none" strike="noStrike" cap="none" normalizeH="0" baseline="0" dirty="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t>Table M.1 — Step load determination</a:t>
            </a:r>
            <a:endParaRPr kumimoji="0" lang="mk-MK" altLang="mk-MK"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mk-MK" sz="1100" b="0" i="0" u="none" strike="noStrike" cap="none" normalizeH="0" baseline="0" dirty="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t>With a factor </a:t>
            </a:r>
            <a:r>
              <a:rPr kumimoji="0" lang="en-US" altLang="mk-MK" sz="1100" b="0" i="1" u="none" strike="noStrike" cap="none" normalizeH="0" baseline="0" dirty="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t>ψ </a:t>
            </a:r>
            <a:r>
              <a:rPr kumimoji="0" lang="en-US" altLang="mk-MK" sz="1100" b="0" i="0" u="none" strike="noStrike" cap="none" normalizeH="0" baseline="0" dirty="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t>of 0,6 (taken from EN 1990:2013, Table A.1, category C/D) this leads to a seismic step load Q</a:t>
            </a:r>
            <a:r>
              <a:rPr kumimoji="0" lang="en-US" altLang="mk-MK" sz="700" b="0" i="0" u="none" strike="noStrike" cap="none" normalizeH="0" baseline="0" dirty="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t>SE </a:t>
            </a:r>
            <a:r>
              <a:rPr kumimoji="0" lang="en-US" altLang="mk-MK" sz="1100" b="0" i="0" u="none" strike="noStrike" cap="none" normalizeH="0" baseline="0" dirty="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t>of 60 kg per step.</a:t>
            </a:r>
            <a:endParaRPr kumimoji="0" lang="en-US" altLang="mk-MK" sz="1800" b="0" i="0" u="none" strike="noStrike" cap="none" normalizeH="0" baseline="0" dirty="0">
              <a:ln>
                <a:noFill/>
              </a:ln>
              <a:solidFill>
                <a:schemeClr val="tx1"/>
              </a:solidFill>
              <a:effectLst/>
              <a:latin typeface="Arial" panose="020B0604020202020204" pitchFamily="34" charset="0"/>
            </a:endParaRPr>
          </a:p>
        </p:txBody>
      </p:sp>
      <p:pic>
        <p:nvPicPr>
          <p:cNvPr id="8" name="Слика 7">
            <a:extLst>
              <a:ext uri="{FF2B5EF4-FFF2-40B4-BE49-F238E27FC236}">
                <a16:creationId xmlns:a16="http://schemas.microsoft.com/office/drawing/2014/main" id="{6E60C1F1-78ED-EC86-F0E0-7D11EFA6C8CA}"/>
              </a:ext>
            </a:extLst>
          </p:cNvPr>
          <p:cNvPicPr>
            <a:picLocks noChangeAspect="1"/>
          </p:cNvPicPr>
          <p:nvPr/>
        </p:nvPicPr>
        <p:blipFill>
          <a:blip r:embed="rId2"/>
          <a:stretch>
            <a:fillRect/>
          </a:stretch>
        </p:blipFill>
        <p:spPr>
          <a:xfrm>
            <a:off x="8321008" y="2138174"/>
            <a:ext cx="365792" cy="3615241"/>
          </a:xfrm>
          <a:prstGeom prst="rect">
            <a:avLst/>
          </a:prstGeom>
        </p:spPr>
      </p:pic>
    </p:spTree>
    <p:extLst>
      <p:ext uri="{BB962C8B-B14F-4D97-AF65-F5344CB8AC3E}">
        <p14:creationId xmlns:p14="http://schemas.microsoft.com/office/powerpoint/2010/main" val="4230090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43D9D2F7-BD51-5486-FE08-7DA397B1D2DD}"/>
              </a:ext>
            </a:extLst>
          </p:cNvPr>
          <p:cNvSpPr>
            <a:spLocks noGrp="1"/>
          </p:cNvSpPr>
          <p:nvPr>
            <p:ph type="title"/>
          </p:nvPr>
        </p:nvSpPr>
        <p:spPr/>
        <p:txBody>
          <a:bodyPr>
            <a:normAutofit fontScale="90000"/>
          </a:bodyPr>
          <a:lstStyle/>
          <a:p>
            <a:r>
              <a:rPr kumimoji="0" lang="en-US" sz="2400" b="0" i="0" u="none" strike="noStrike" kern="1200" cap="small" spc="0" normalizeH="0" baseline="0" noProof="0" dirty="0">
                <a:ln>
                  <a:noFill/>
                </a:ln>
                <a:solidFill>
                  <a:srgbClr val="4F271C"/>
                </a:solidFill>
                <a:effectLst/>
                <a:uLnTx/>
                <a:uFillTx/>
                <a:latin typeface="Century Schoolbook"/>
                <a:ea typeface="+mj-ea"/>
                <a:cs typeface="+mj-cs"/>
              </a:rPr>
              <a:t>Annex M (normative) of MKC EN 115-1:</a:t>
            </a:r>
            <a:br>
              <a:rPr kumimoji="0" lang="en-US" sz="2400" b="0" i="0" u="none" strike="noStrike" kern="1200" cap="small" spc="0" normalizeH="0" baseline="0" noProof="0" dirty="0">
                <a:ln>
                  <a:noFill/>
                </a:ln>
                <a:solidFill>
                  <a:srgbClr val="4F271C"/>
                </a:solidFill>
                <a:effectLst/>
                <a:uLnTx/>
                <a:uFillTx/>
                <a:latin typeface="Century Schoolbook"/>
                <a:ea typeface="+mj-ea"/>
                <a:cs typeface="+mj-cs"/>
              </a:rPr>
            </a:br>
            <a:r>
              <a:rPr kumimoji="0" lang="en-US" sz="2400" b="0" i="0" u="none" strike="noStrike" kern="1200" cap="small" spc="0" normalizeH="0" baseline="0" noProof="0" dirty="0">
                <a:ln>
                  <a:noFill/>
                </a:ln>
                <a:solidFill>
                  <a:srgbClr val="4F271C"/>
                </a:solidFill>
                <a:effectLst/>
                <a:uLnTx/>
                <a:uFillTx/>
                <a:latin typeface="Century Schoolbook"/>
                <a:ea typeface="+mj-ea"/>
                <a:cs typeface="+mj-cs"/>
              </a:rPr>
              <a:t>Escalators and moving walks subject to seismic conditions</a:t>
            </a:r>
            <a:endParaRPr lang="mk-MK" dirty="0"/>
          </a:p>
        </p:txBody>
      </p:sp>
      <p:sp>
        <p:nvSpPr>
          <p:cNvPr id="3" name="Резервирано место за содржина 2">
            <a:extLst>
              <a:ext uri="{FF2B5EF4-FFF2-40B4-BE49-F238E27FC236}">
                <a16:creationId xmlns:a16="http://schemas.microsoft.com/office/drawing/2014/main" id="{BD30ACB0-C5F4-1679-7438-6A4C88DCA2A5}"/>
              </a:ext>
            </a:extLst>
          </p:cNvPr>
          <p:cNvSpPr>
            <a:spLocks noGrp="1"/>
          </p:cNvSpPr>
          <p:nvPr>
            <p:ph sz="quarter" idx="1"/>
          </p:nvPr>
        </p:nvSpPr>
        <p:spPr/>
        <p:txBody>
          <a:bodyPr>
            <a:normAutofit/>
          </a:bodyPr>
          <a:lstStyle/>
          <a:p>
            <a:pPr marL="0" marR="0" lvl="0" indent="0" algn="l" defTabSz="914400" rtl="0" eaLnBrk="1" fontAlgn="auto" latinLnBrk="0" hangingPunct="1">
              <a:lnSpc>
                <a:spcPct val="100000"/>
              </a:lnSpc>
              <a:spcBef>
                <a:spcPts val="600"/>
              </a:spcBef>
              <a:spcAft>
                <a:spcPts val="0"/>
              </a:spcAft>
              <a:buClr>
                <a:srgbClr val="00B0F0"/>
              </a:buClr>
              <a:buSzPct val="70000"/>
              <a:buFont typeface="Wingdings"/>
              <a:buNone/>
              <a:tabLst/>
              <a:defRPr/>
            </a:pPr>
            <a:r>
              <a:rPr kumimoji="0" lang="en-US" sz="1300" b="0" i="0" u="none" strike="noStrike" kern="1200" cap="none" spc="0" normalizeH="0" baseline="0" noProof="0" dirty="0">
                <a:ln>
                  <a:noFill/>
                </a:ln>
                <a:solidFill>
                  <a:prstClr val="black"/>
                </a:solidFill>
                <a:effectLst/>
                <a:uLnTx/>
                <a:uFillTx/>
                <a:latin typeface="Century Schoolbook"/>
                <a:ea typeface="+mn-ea"/>
                <a:cs typeface="+mn-cs"/>
              </a:rPr>
              <a:t>Design requirements</a:t>
            </a:r>
          </a:p>
          <a:p>
            <a:pPr marL="0" marR="0" lvl="0" indent="0" algn="l" defTabSz="914400" rtl="0" eaLnBrk="1" fontAlgn="auto" latinLnBrk="0" hangingPunct="1">
              <a:lnSpc>
                <a:spcPct val="100000"/>
              </a:lnSpc>
              <a:spcBef>
                <a:spcPts val="600"/>
              </a:spcBef>
              <a:spcAft>
                <a:spcPts val="0"/>
              </a:spcAft>
              <a:buClr>
                <a:srgbClr val="00B0F0"/>
              </a:buClr>
              <a:buSzPct val="70000"/>
              <a:buFont typeface="Wingdings"/>
              <a:buNone/>
              <a:tabLst/>
              <a:defRPr/>
            </a:pPr>
            <a:endParaRPr kumimoji="0" lang="en-US" sz="1300" b="0" i="0" u="none" strike="noStrike" kern="1200" cap="none" spc="0" normalizeH="0" baseline="0" noProof="0" dirty="0">
              <a:ln>
                <a:noFill/>
              </a:ln>
              <a:solidFill>
                <a:prstClr val="black"/>
              </a:solidFill>
              <a:effectLst/>
              <a:uLnTx/>
              <a:uFillTx/>
              <a:latin typeface="Century Schoolbook"/>
              <a:ea typeface="+mn-ea"/>
              <a:cs typeface="+mn-cs"/>
            </a:endParaRPr>
          </a:p>
          <a:p>
            <a:r>
              <a:rPr lang="en-US" sz="1400" dirty="0"/>
              <a:t>Condition of loading and deformation during a seismic event</a:t>
            </a:r>
          </a:p>
          <a:p>
            <a:pPr marL="0" indent="0">
              <a:buNone/>
            </a:pPr>
            <a:r>
              <a:rPr lang="en-US" sz="1400" dirty="0"/>
              <a:t>For calculation the seismic condition shall be classified as an exceptional load case. In in areas of regular seismic activity the load case shall be classified as standard variable load.</a:t>
            </a:r>
          </a:p>
          <a:p>
            <a:pPr marL="0" indent="0">
              <a:buNone/>
            </a:pPr>
            <a:r>
              <a:rPr lang="en-US" sz="1400" dirty="0"/>
              <a:t>Superposition rules and safety factors shall be chosen in accordance with EN 1990:200215), EN 1993-1-1:2005 and EN 1998-1:2004.</a:t>
            </a:r>
          </a:p>
          <a:p>
            <a:pPr marL="0" indent="0">
              <a:buNone/>
            </a:pPr>
            <a:r>
              <a:rPr lang="en-US" sz="1400" dirty="0"/>
              <a:t>Plastic deformation is permitted as long as it does not influence the structural integrity of the truss and supports. The structural integrity of the truss with supports and the safe operability (function) of the escalator or moving walk shall be inspected by experts after the seismic event before the escalator or moving walk can be put back to operation.</a:t>
            </a:r>
          </a:p>
          <a:p>
            <a:pPr marL="0" indent="0">
              <a:buNone/>
            </a:pPr>
            <a:r>
              <a:rPr lang="en-US" sz="1400" dirty="0"/>
              <a:t>The importance factor </a:t>
            </a:r>
            <a:r>
              <a:rPr lang="en-US" sz="1400" dirty="0" err="1"/>
              <a:t>γI</a:t>
            </a:r>
            <a:r>
              <a:rPr lang="en-US" sz="1400" dirty="0"/>
              <a:t> shall be chosen as 0,85.</a:t>
            </a:r>
          </a:p>
          <a:p>
            <a:pPr marL="0" indent="0">
              <a:buNone/>
            </a:pPr>
            <a:r>
              <a:rPr lang="en-US" sz="1400" dirty="0"/>
              <a:t>Friction for supports does not need to be considered in support reaction calculations.</a:t>
            </a:r>
          </a:p>
          <a:p>
            <a:pPr marL="0" indent="0">
              <a:buNone/>
            </a:pPr>
            <a:endParaRPr lang="en-US" sz="1400" dirty="0"/>
          </a:p>
          <a:p>
            <a:r>
              <a:rPr lang="en-US" sz="1300" dirty="0"/>
              <a:t>Calculation procedure according to EN 1998-1:2004</a:t>
            </a:r>
          </a:p>
          <a:p>
            <a:pPr marL="0" indent="0">
              <a:buNone/>
            </a:pPr>
            <a:r>
              <a:rPr lang="en-US" sz="1300" dirty="0"/>
              <a:t>The calculation procedure shall be undertaken in accordance with Figure M.1.</a:t>
            </a:r>
          </a:p>
          <a:p>
            <a:endParaRPr lang="mk-MK" dirty="0"/>
          </a:p>
        </p:txBody>
      </p:sp>
      <p:pic>
        <p:nvPicPr>
          <p:cNvPr id="5" name="Слика 4">
            <a:extLst>
              <a:ext uri="{FF2B5EF4-FFF2-40B4-BE49-F238E27FC236}">
                <a16:creationId xmlns:a16="http://schemas.microsoft.com/office/drawing/2014/main" id="{5A956455-3948-98BB-4B4D-1CC0610EFB72}"/>
              </a:ext>
            </a:extLst>
          </p:cNvPr>
          <p:cNvPicPr>
            <a:picLocks noChangeAspect="1"/>
          </p:cNvPicPr>
          <p:nvPr/>
        </p:nvPicPr>
        <p:blipFill>
          <a:blip r:embed="rId2"/>
          <a:stretch>
            <a:fillRect/>
          </a:stretch>
        </p:blipFill>
        <p:spPr>
          <a:xfrm>
            <a:off x="8321008" y="2229455"/>
            <a:ext cx="365792" cy="3615241"/>
          </a:xfrm>
          <a:prstGeom prst="rect">
            <a:avLst/>
          </a:prstGeom>
        </p:spPr>
      </p:pic>
    </p:spTree>
    <p:extLst>
      <p:ext uri="{BB962C8B-B14F-4D97-AF65-F5344CB8AC3E}">
        <p14:creationId xmlns:p14="http://schemas.microsoft.com/office/powerpoint/2010/main" val="2366465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80A393F4-D69F-CEBA-7148-F85A40CFF311}"/>
              </a:ext>
            </a:extLst>
          </p:cNvPr>
          <p:cNvSpPr>
            <a:spLocks noGrp="1"/>
          </p:cNvSpPr>
          <p:nvPr>
            <p:ph type="title"/>
          </p:nvPr>
        </p:nvSpPr>
        <p:spPr/>
        <p:txBody>
          <a:bodyPr/>
          <a:lstStyle/>
          <a:p>
            <a:r>
              <a:rPr kumimoji="0" lang="en-US" sz="2200" b="0" i="0" u="none" strike="noStrike" kern="1200" cap="small" spc="0" normalizeH="0" baseline="0" noProof="0" dirty="0">
                <a:ln>
                  <a:noFill/>
                </a:ln>
                <a:solidFill>
                  <a:srgbClr val="4F271C"/>
                </a:solidFill>
                <a:effectLst/>
                <a:uLnTx/>
                <a:uFillTx/>
                <a:latin typeface="Century Schoolbook"/>
                <a:ea typeface="+mj-ea"/>
                <a:cs typeface="+mj-cs"/>
              </a:rPr>
              <a:t>Annex M (normative) of MKC EN 115-1:</a:t>
            </a:r>
            <a:br>
              <a:rPr kumimoji="0" lang="en-US" sz="2200" b="0" i="0" u="none" strike="noStrike" kern="1200" cap="small" spc="0" normalizeH="0" baseline="0" noProof="0" dirty="0">
                <a:ln>
                  <a:noFill/>
                </a:ln>
                <a:solidFill>
                  <a:srgbClr val="4F271C"/>
                </a:solidFill>
                <a:effectLst/>
                <a:uLnTx/>
                <a:uFillTx/>
                <a:latin typeface="Century Schoolbook"/>
                <a:ea typeface="+mj-ea"/>
                <a:cs typeface="+mj-cs"/>
              </a:rPr>
            </a:br>
            <a:r>
              <a:rPr kumimoji="0" lang="en-US" sz="2200" b="0" i="0" u="none" strike="noStrike" kern="1200" cap="small" spc="0" normalizeH="0" baseline="0" noProof="0" dirty="0">
                <a:ln>
                  <a:noFill/>
                </a:ln>
                <a:solidFill>
                  <a:srgbClr val="4F271C"/>
                </a:solidFill>
                <a:effectLst/>
                <a:uLnTx/>
                <a:uFillTx/>
                <a:latin typeface="Century Schoolbook"/>
                <a:ea typeface="+mj-ea"/>
                <a:cs typeface="+mj-cs"/>
              </a:rPr>
              <a:t>Escalators and moving walks subject to seismic conditions</a:t>
            </a:r>
            <a:endParaRPr lang="mk-MK" dirty="0"/>
          </a:p>
        </p:txBody>
      </p:sp>
      <p:sp>
        <p:nvSpPr>
          <p:cNvPr id="3" name="Резервирано место за содржина 2">
            <a:extLst>
              <a:ext uri="{FF2B5EF4-FFF2-40B4-BE49-F238E27FC236}">
                <a16:creationId xmlns:a16="http://schemas.microsoft.com/office/drawing/2014/main" id="{05F9C601-388B-0E1A-6B1D-D0DFAB283FBC}"/>
              </a:ext>
            </a:extLst>
          </p:cNvPr>
          <p:cNvSpPr>
            <a:spLocks noGrp="1"/>
          </p:cNvSpPr>
          <p:nvPr>
            <p:ph sz="quarter" idx="1"/>
          </p:nvPr>
        </p:nvSpPr>
        <p:spPr>
          <a:xfrm>
            <a:off x="490772" y="1417638"/>
            <a:ext cx="7467600" cy="5056314"/>
          </a:xfrm>
        </p:spPr>
        <p:txBody>
          <a:bodyPr>
            <a:normAutofit/>
          </a:bodyPr>
          <a:lstStyle/>
          <a:p>
            <a:pPr marL="0" indent="0">
              <a:buNone/>
            </a:pPr>
            <a:r>
              <a:rPr lang="en-US" sz="1400" dirty="0"/>
              <a:t>Figure M.1 — Calculation procedure according to EN 1998-1:2004</a:t>
            </a:r>
            <a:endParaRPr lang="mk-MK" sz="1400" dirty="0"/>
          </a:p>
        </p:txBody>
      </p:sp>
      <p:sp>
        <p:nvSpPr>
          <p:cNvPr id="5" name="Rectangle 2">
            <a:extLst>
              <a:ext uri="{FF2B5EF4-FFF2-40B4-BE49-F238E27FC236}">
                <a16:creationId xmlns:a16="http://schemas.microsoft.com/office/drawing/2014/main" id="{5CB26AE8-0378-8D07-A265-FA5C51DB9995}"/>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mk-MK"/>
          </a:p>
        </p:txBody>
      </p:sp>
      <p:pic>
        <p:nvPicPr>
          <p:cNvPr id="2049" name="image1.png">
            <a:extLst>
              <a:ext uri="{FF2B5EF4-FFF2-40B4-BE49-F238E27FC236}">
                <a16:creationId xmlns:a16="http://schemas.microsoft.com/office/drawing/2014/main" id="{831DAE71-DB42-443D-AD1E-D2370E78569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1744194"/>
            <a:ext cx="3883200" cy="4839167"/>
          </a:xfrm>
          <a:prstGeom prst="rect">
            <a:avLst/>
          </a:prstGeom>
          <a:noFill/>
          <a:extLst>
            <a:ext uri="{909E8E84-426E-40DD-AFC4-6F175D3DCCD1}">
              <a14:hiddenFill xmlns:a14="http://schemas.microsoft.com/office/drawing/2010/main">
                <a:solidFill>
                  <a:srgbClr val="FFFFFF"/>
                </a:solidFill>
              </a14:hiddenFill>
            </a:ext>
          </a:extLst>
        </p:spPr>
      </p:pic>
      <p:pic>
        <p:nvPicPr>
          <p:cNvPr id="7" name="Слика 6">
            <a:extLst>
              <a:ext uri="{FF2B5EF4-FFF2-40B4-BE49-F238E27FC236}">
                <a16:creationId xmlns:a16="http://schemas.microsoft.com/office/drawing/2014/main" id="{C9E28098-A282-2C4A-4BA7-2EAA02A7F8BD}"/>
              </a:ext>
            </a:extLst>
          </p:cNvPr>
          <p:cNvPicPr>
            <a:picLocks noChangeAspect="1"/>
          </p:cNvPicPr>
          <p:nvPr/>
        </p:nvPicPr>
        <p:blipFill>
          <a:blip r:embed="rId3"/>
          <a:stretch>
            <a:fillRect/>
          </a:stretch>
        </p:blipFill>
        <p:spPr>
          <a:xfrm>
            <a:off x="8287436" y="2132856"/>
            <a:ext cx="366330" cy="3620559"/>
          </a:xfrm>
          <a:prstGeom prst="rect">
            <a:avLst/>
          </a:prstGeom>
        </p:spPr>
      </p:pic>
    </p:spTree>
    <p:extLst>
      <p:ext uri="{BB962C8B-B14F-4D97-AF65-F5344CB8AC3E}">
        <p14:creationId xmlns:p14="http://schemas.microsoft.com/office/powerpoint/2010/main" val="1097228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A0FDB93C-616F-9F18-8D75-981050EC08A4}"/>
              </a:ext>
            </a:extLst>
          </p:cNvPr>
          <p:cNvSpPr>
            <a:spLocks noGrp="1"/>
          </p:cNvSpPr>
          <p:nvPr>
            <p:ph type="title"/>
          </p:nvPr>
        </p:nvSpPr>
        <p:spPr>
          <a:xfrm>
            <a:off x="457200" y="274638"/>
            <a:ext cx="7467600" cy="490066"/>
          </a:xfrm>
        </p:spPr>
        <p:txBody>
          <a:bodyPr>
            <a:normAutofit fontScale="90000"/>
          </a:bodyPr>
          <a:lstStyle/>
          <a:p>
            <a:r>
              <a:rPr kumimoji="0" lang="en-US" sz="3000" b="0" i="0" u="none" strike="noStrike" kern="1200" cap="small" spc="0" normalizeH="0" baseline="0" noProof="0" dirty="0">
                <a:ln>
                  <a:noFill/>
                </a:ln>
                <a:solidFill>
                  <a:srgbClr val="4F271C"/>
                </a:solidFill>
                <a:effectLst/>
                <a:uLnTx/>
                <a:uFillTx/>
                <a:latin typeface="Century Schoolbook"/>
                <a:ea typeface="+mj-ea"/>
                <a:cs typeface="+mj-cs"/>
              </a:rPr>
              <a:t>ELA Guidelines</a:t>
            </a:r>
            <a:endParaRPr lang="mk-MK" dirty="0"/>
          </a:p>
        </p:txBody>
      </p:sp>
      <p:sp>
        <p:nvSpPr>
          <p:cNvPr id="3" name="Резервирано место за содржина 2">
            <a:extLst>
              <a:ext uri="{FF2B5EF4-FFF2-40B4-BE49-F238E27FC236}">
                <a16:creationId xmlns:a16="http://schemas.microsoft.com/office/drawing/2014/main" id="{6CCC6382-CD1E-8378-71CD-5DBDD55326C2}"/>
              </a:ext>
            </a:extLst>
          </p:cNvPr>
          <p:cNvSpPr>
            <a:spLocks noGrp="1"/>
          </p:cNvSpPr>
          <p:nvPr>
            <p:ph sz="quarter" idx="1"/>
          </p:nvPr>
        </p:nvSpPr>
        <p:spPr>
          <a:xfrm>
            <a:off x="457200" y="908720"/>
            <a:ext cx="7467600" cy="5565232"/>
          </a:xfrm>
        </p:spPr>
        <p:txBody>
          <a:bodyPr>
            <a:normAutofit/>
          </a:bodyPr>
          <a:lstStyle/>
          <a:p>
            <a:r>
              <a:rPr lang="en-GB" sz="1300" dirty="0"/>
              <a:t>This guideline is referring to the interpretation N148 in CEN/TS115-4 with the following diagram</a:t>
            </a:r>
            <a:endParaRPr lang="mk-MK" sz="1300" dirty="0"/>
          </a:p>
        </p:txBody>
      </p:sp>
      <p:pic>
        <p:nvPicPr>
          <p:cNvPr id="6" name="Слика 5">
            <a:extLst>
              <a:ext uri="{FF2B5EF4-FFF2-40B4-BE49-F238E27FC236}">
                <a16:creationId xmlns:a16="http://schemas.microsoft.com/office/drawing/2014/main" id="{A3565C47-4CF7-F15A-E314-17EE85211AA8}"/>
              </a:ext>
            </a:extLst>
          </p:cNvPr>
          <p:cNvPicPr>
            <a:picLocks noChangeAspect="1"/>
          </p:cNvPicPr>
          <p:nvPr/>
        </p:nvPicPr>
        <p:blipFill>
          <a:blip r:embed="rId2"/>
          <a:stretch>
            <a:fillRect/>
          </a:stretch>
        </p:blipFill>
        <p:spPr>
          <a:xfrm>
            <a:off x="843191" y="1624411"/>
            <a:ext cx="4714875" cy="2066925"/>
          </a:xfrm>
          <a:prstGeom prst="rect">
            <a:avLst/>
          </a:prstGeom>
        </p:spPr>
      </p:pic>
      <p:pic>
        <p:nvPicPr>
          <p:cNvPr id="10" name="Слика 9">
            <a:extLst>
              <a:ext uri="{FF2B5EF4-FFF2-40B4-BE49-F238E27FC236}">
                <a16:creationId xmlns:a16="http://schemas.microsoft.com/office/drawing/2014/main" id="{F7B9DACC-0147-8EC7-90AF-E59C79887717}"/>
              </a:ext>
            </a:extLst>
          </p:cNvPr>
          <p:cNvPicPr>
            <a:picLocks noChangeAspect="1"/>
          </p:cNvPicPr>
          <p:nvPr/>
        </p:nvPicPr>
        <p:blipFill>
          <a:blip r:embed="rId3"/>
          <a:stretch>
            <a:fillRect/>
          </a:stretch>
        </p:blipFill>
        <p:spPr>
          <a:xfrm>
            <a:off x="899021" y="4395760"/>
            <a:ext cx="4572000" cy="1898944"/>
          </a:xfrm>
          <a:prstGeom prst="rect">
            <a:avLst/>
          </a:prstGeom>
        </p:spPr>
      </p:pic>
      <p:sp>
        <p:nvSpPr>
          <p:cNvPr id="12" name="Текстуална рамка 11">
            <a:extLst>
              <a:ext uri="{FF2B5EF4-FFF2-40B4-BE49-F238E27FC236}">
                <a16:creationId xmlns:a16="http://schemas.microsoft.com/office/drawing/2014/main" id="{B8F5F906-D965-C65A-C402-EA5C0467DB68}"/>
              </a:ext>
            </a:extLst>
          </p:cNvPr>
          <p:cNvSpPr txBox="1"/>
          <p:nvPr/>
        </p:nvSpPr>
        <p:spPr>
          <a:xfrm>
            <a:off x="843191" y="4011746"/>
            <a:ext cx="7129933" cy="292388"/>
          </a:xfrm>
          <a:prstGeom prst="rect">
            <a:avLst/>
          </a:prstGeom>
          <a:noFill/>
        </p:spPr>
        <p:txBody>
          <a:bodyPr wrap="square">
            <a:spAutoFit/>
          </a:bodyPr>
          <a:lstStyle/>
          <a:p>
            <a:r>
              <a:rPr lang="en-GB" sz="1300" dirty="0"/>
              <a:t>EN115-1 speciﬁes two seismic categories for escalators and moving walks.</a:t>
            </a:r>
            <a:endParaRPr lang="mk-MK" sz="1300" dirty="0"/>
          </a:p>
        </p:txBody>
      </p:sp>
      <p:pic>
        <p:nvPicPr>
          <p:cNvPr id="13" name="Слика 12">
            <a:extLst>
              <a:ext uri="{FF2B5EF4-FFF2-40B4-BE49-F238E27FC236}">
                <a16:creationId xmlns:a16="http://schemas.microsoft.com/office/drawing/2014/main" id="{340E8825-4C8E-6447-84C1-A6F580356081}"/>
              </a:ext>
            </a:extLst>
          </p:cNvPr>
          <p:cNvPicPr>
            <a:picLocks noChangeAspect="1"/>
          </p:cNvPicPr>
          <p:nvPr/>
        </p:nvPicPr>
        <p:blipFill>
          <a:blip r:embed="rId4"/>
          <a:stretch>
            <a:fillRect/>
          </a:stretch>
        </p:blipFill>
        <p:spPr>
          <a:xfrm>
            <a:off x="8310791" y="1880667"/>
            <a:ext cx="371888" cy="3621338"/>
          </a:xfrm>
          <a:prstGeom prst="rect">
            <a:avLst/>
          </a:prstGeom>
        </p:spPr>
      </p:pic>
      <p:pic>
        <p:nvPicPr>
          <p:cNvPr id="15" name="Слика 14">
            <a:extLst>
              <a:ext uri="{FF2B5EF4-FFF2-40B4-BE49-F238E27FC236}">
                <a16:creationId xmlns:a16="http://schemas.microsoft.com/office/drawing/2014/main" id="{0F357997-4A69-4D71-56F2-6762D8F2FB5E}"/>
              </a:ext>
            </a:extLst>
          </p:cNvPr>
          <p:cNvPicPr>
            <a:picLocks noChangeAspect="1"/>
          </p:cNvPicPr>
          <p:nvPr/>
        </p:nvPicPr>
        <p:blipFill>
          <a:blip r:embed="rId5"/>
          <a:stretch>
            <a:fillRect/>
          </a:stretch>
        </p:blipFill>
        <p:spPr>
          <a:xfrm>
            <a:off x="5523318" y="4448150"/>
            <a:ext cx="2791001" cy="1285106"/>
          </a:xfrm>
          <a:prstGeom prst="rect">
            <a:avLst/>
          </a:prstGeom>
        </p:spPr>
      </p:pic>
      <p:pic>
        <p:nvPicPr>
          <p:cNvPr id="19" name="Слика 18">
            <a:extLst>
              <a:ext uri="{FF2B5EF4-FFF2-40B4-BE49-F238E27FC236}">
                <a16:creationId xmlns:a16="http://schemas.microsoft.com/office/drawing/2014/main" id="{1927D05D-CC1D-72ED-F539-564E32584B54}"/>
              </a:ext>
            </a:extLst>
          </p:cNvPr>
          <p:cNvPicPr>
            <a:picLocks noChangeAspect="1"/>
          </p:cNvPicPr>
          <p:nvPr/>
        </p:nvPicPr>
        <p:blipFill>
          <a:blip r:embed="rId6"/>
          <a:stretch>
            <a:fillRect/>
          </a:stretch>
        </p:blipFill>
        <p:spPr>
          <a:xfrm>
            <a:off x="3628383" y="233921"/>
            <a:ext cx="533400" cy="571500"/>
          </a:xfrm>
          <a:prstGeom prst="rect">
            <a:avLst/>
          </a:prstGeom>
        </p:spPr>
      </p:pic>
    </p:spTree>
    <p:extLst>
      <p:ext uri="{BB962C8B-B14F-4D97-AF65-F5344CB8AC3E}">
        <p14:creationId xmlns:p14="http://schemas.microsoft.com/office/powerpoint/2010/main" val="2799165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a:extLst>
              <a:ext uri="{FF2B5EF4-FFF2-40B4-BE49-F238E27FC236}">
                <a16:creationId xmlns:a16="http://schemas.microsoft.com/office/drawing/2014/main" id="{0F683FDD-C635-B8D6-0F15-A14AED0485E1}"/>
              </a:ext>
            </a:extLst>
          </p:cNvPr>
          <p:cNvSpPr>
            <a:spLocks noGrp="1"/>
          </p:cNvSpPr>
          <p:nvPr>
            <p:ph type="title"/>
          </p:nvPr>
        </p:nvSpPr>
        <p:spPr>
          <a:xfrm>
            <a:off x="395536" y="272636"/>
            <a:ext cx="7467600" cy="418058"/>
          </a:xfrm>
        </p:spPr>
        <p:txBody>
          <a:bodyPr>
            <a:normAutofit fontScale="90000"/>
          </a:bodyPr>
          <a:lstStyle/>
          <a:p>
            <a:r>
              <a:rPr kumimoji="0" lang="en-US" sz="2700" b="0" i="0" u="none" strike="noStrike" kern="1200" cap="small" spc="0" normalizeH="0" baseline="0" noProof="0" dirty="0">
                <a:ln>
                  <a:noFill/>
                </a:ln>
                <a:solidFill>
                  <a:srgbClr val="4F271C"/>
                </a:solidFill>
                <a:effectLst/>
                <a:uLnTx/>
                <a:uFillTx/>
                <a:latin typeface="Century Schoolbook"/>
                <a:ea typeface="+mj-ea"/>
                <a:cs typeface="+mj-cs"/>
              </a:rPr>
              <a:t>ELA Guidelines</a:t>
            </a:r>
            <a:endParaRPr lang="mk-MK" dirty="0"/>
          </a:p>
        </p:txBody>
      </p:sp>
      <p:pic>
        <p:nvPicPr>
          <p:cNvPr id="6" name="Резервирано место за содржина 5">
            <a:extLst>
              <a:ext uri="{FF2B5EF4-FFF2-40B4-BE49-F238E27FC236}">
                <a16:creationId xmlns:a16="http://schemas.microsoft.com/office/drawing/2014/main" id="{347C7BCE-12B8-5569-CBD4-EED014ED6A6E}"/>
              </a:ext>
            </a:extLst>
          </p:cNvPr>
          <p:cNvPicPr>
            <a:picLocks noGrp="1" noChangeAspect="1"/>
          </p:cNvPicPr>
          <p:nvPr>
            <p:ph sz="quarter" idx="1"/>
          </p:nvPr>
        </p:nvPicPr>
        <p:blipFill>
          <a:blip r:embed="rId2"/>
          <a:stretch>
            <a:fillRect/>
          </a:stretch>
        </p:blipFill>
        <p:spPr>
          <a:xfrm>
            <a:off x="268457" y="1046267"/>
            <a:ext cx="4413695" cy="4765464"/>
          </a:xfrm>
        </p:spPr>
      </p:pic>
      <p:pic>
        <p:nvPicPr>
          <p:cNvPr id="8" name="Слика 7">
            <a:extLst>
              <a:ext uri="{FF2B5EF4-FFF2-40B4-BE49-F238E27FC236}">
                <a16:creationId xmlns:a16="http://schemas.microsoft.com/office/drawing/2014/main" id="{1B567C93-5A61-E86C-5E73-2D7EE9C839C4}"/>
              </a:ext>
            </a:extLst>
          </p:cNvPr>
          <p:cNvPicPr>
            <a:picLocks noChangeAspect="1"/>
          </p:cNvPicPr>
          <p:nvPr/>
        </p:nvPicPr>
        <p:blipFill>
          <a:blip r:embed="rId3"/>
          <a:stretch>
            <a:fillRect/>
          </a:stretch>
        </p:blipFill>
        <p:spPr>
          <a:xfrm>
            <a:off x="4642940" y="1037720"/>
            <a:ext cx="3817135" cy="3621973"/>
          </a:xfrm>
          <a:prstGeom prst="rect">
            <a:avLst/>
          </a:prstGeom>
        </p:spPr>
      </p:pic>
      <p:pic>
        <p:nvPicPr>
          <p:cNvPr id="9" name="Слика 8">
            <a:extLst>
              <a:ext uri="{FF2B5EF4-FFF2-40B4-BE49-F238E27FC236}">
                <a16:creationId xmlns:a16="http://schemas.microsoft.com/office/drawing/2014/main" id="{F4172214-2063-CF27-7B72-BBEF919A1A38}"/>
              </a:ext>
            </a:extLst>
          </p:cNvPr>
          <p:cNvPicPr>
            <a:picLocks noChangeAspect="1"/>
          </p:cNvPicPr>
          <p:nvPr/>
        </p:nvPicPr>
        <p:blipFill>
          <a:blip r:embed="rId4"/>
          <a:stretch>
            <a:fillRect/>
          </a:stretch>
        </p:blipFill>
        <p:spPr>
          <a:xfrm>
            <a:off x="8316416" y="1614374"/>
            <a:ext cx="371888" cy="3621338"/>
          </a:xfrm>
          <a:prstGeom prst="rect">
            <a:avLst/>
          </a:prstGeom>
        </p:spPr>
      </p:pic>
      <p:pic>
        <p:nvPicPr>
          <p:cNvPr id="11" name="Слика 10">
            <a:extLst>
              <a:ext uri="{FF2B5EF4-FFF2-40B4-BE49-F238E27FC236}">
                <a16:creationId xmlns:a16="http://schemas.microsoft.com/office/drawing/2014/main" id="{4B9C55AA-D280-38A3-E38A-E84A3AE88D90}"/>
              </a:ext>
            </a:extLst>
          </p:cNvPr>
          <p:cNvPicPr>
            <a:picLocks noChangeAspect="1"/>
          </p:cNvPicPr>
          <p:nvPr/>
        </p:nvPicPr>
        <p:blipFill>
          <a:blip r:embed="rId5"/>
          <a:stretch>
            <a:fillRect/>
          </a:stretch>
        </p:blipFill>
        <p:spPr>
          <a:xfrm>
            <a:off x="3491880" y="198772"/>
            <a:ext cx="533400" cy="571500"/>
          </a:xfrm>
          <a:prstGeom prst="rect">
            <a:avLst/>
          </a:prstGeom>
        </p:spPr>
      </p:pic>
    </p:spTree>
    <p:extLst>
      <p:ext uri="{BB962C8B-B14F-4D97-AF65-F5344CB8AC3E}">
        <p14:creationId xmlns:p14="http://schemas.microsoft.com/office/powerpoint/2010/main" val="3678983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p:txBody>
          <a:bodyPr/>
          <a:lstStyle/>
          <a:p>
            <a:r>
              <a:rPr lang="en-GB" dirty="0">
                <a:solidFill>
                  <a:srgbClr val="4F271C"/>
                </a:solidFill>
              </a:rPr>
              <a:t>References</a:t>
            </a:r>
            <a:br>
              <a:rPr lang="en-GB" dirty="0">
                <a:solidFill>
                  <a:srgbClr val="4F271C"/>
                </a:solidFill>
              </a:rPr>
            </a:br>
            <a:endParaRPr lang="en-GB" dirty="0"/>
          </a:p>
        </p:txBody>
      </p:sp>
      <p:sp>
        <p:nvSpPr>
          <p:cNvPr id="4" name="Резервирано место за подножје 3"/>
          <p:cNvSpPr>
            <a:spLocks noGrp="1"/>
          </p:cNvSpPr>
          <p:nvPr>
            <p:ph type="ftr" sz="quarter" idx="16"/>
          </p:nvPr>
        </p:nvSpPr>
        <p:spPr>
          <a:xfrm rot="5400000">
            <a:off x="6716326" y="3246120"/>
            <a:ext cx="3565940" cy="365760"/>
          </a:xfrm>
        </p:spPr>
        <p:txBody>
          <a:bodyPr/>
          <a:lstStyle/>
          <a:p>
            <a:pPr lvl="0" algn="ctr"/>
            <a:r>
              <a:rPr lang="hr-HR" sz="800" b="1" dirty="0">
                <a:solidFill>
                  <a:srgbClr val="0070C0"/>
                </a:solidFill>
              </a:rPr>
              <a:t>3</a:t>
            </a:r>
            <a:r>
              <a:rPr lang="hr-HR" sz="800" b="1" strike="sngStrike" baseline="30000" dirty="0">
                <a:solidFill>
                  <a:srgbClr val="0070C0"/>
                </a:solidFill>
              </a:rPr>
              <a:t>rd</a:t>
            </a:r>
            <a:r>
              <a:rPr lang="en-GB" sz="800" b="1" dirty="0">
                <a:solidFill>
                  <a:srgbClr val="0070C0"/>
                </a:solidFill>
              </a:rPr>
              <a:t> Regional Symposium on Lifts &amp; Escalators</a:t>
            </a:r>
            <a:r>
              <a:rPr lang="mk-MK" sz="800" b="1" dirty="0">
                <a:solidFill>
                  <a:srgbClr val="0070C0"/>
                </a:solidFill>
              </a:rPr>
              <a:t> </a:t>
            </a:r>
            <a:r>
              <a:rPr lang="hr-HR" sz="800" b="1" dirty="0" err="1">
                <a:solidFill>
                  <a:srgbClr val="0070C0"/>
                </a:solidFill>
              </a:rPr>
              <a:t>SEELift</a:t>
            </a:r>
            <a:r>
              <a:rPr lang="hr-HR" sz="800" b="1" dirty="0">
                <a:solidFill>
                  <a:srgbClr val="0070C0"/>
                </a:solidFill>
              </a:rPr>
              <a:t> 2023 Skopje</a:t>
            </a:r>
            <a:endParaRPr lang="en-US" sz="800" b="1" dirty="0">
              <a:solidFill>
                <a:srgbClr val="0070C0"/>
              </a:solidFill>
              <a:latin typeface="Arial Rounded MT Bold" pitchFamily="34" charset="0"/>
            </a:endParaRPr>
          </a:p>
        </p:txBody>
      </p:sp>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sp>
        <p:nvSpPr>
          <p:cNvPr id="10" name="Резервирано место за содржина 9"/>
          <p:cNvSpPr>
            <a:spLocks noGrp="1"/>
          </p:cNvSpPr>
          <p:nvPr>
            <p:ph sz="quarter" idx="1"/>
          </p:nvPr>
        </p:nvSpPr>
        <p:spPr>
          <a:xfrm>
            <a:off x="1079104" y="1646030"/>
            <a:ext cx="6336704" cy="4231242"/>
          </a:xfrm>
        </p:spPr>
        <p:txBody>
          <a:bodyPr>
            <a:noAutofit/>
          </a:bodyPr>
          <a:lstStyle/>
          <a:p>
            <a:pPr marL="180000">
              <a:spcBef>
                <a:spcPts val="300"/>
              </a:spcBef>
              <a:spcAft>
                <a:spcPts val="0"/>
              </a:spcAft>
            </a:pPr>
            <a:r>
              <a:rPr lang="en-GB" sz="1400" b="1" dirty="0">
                <a:latin typeface="Times New Roman" panose="02020603050405020304" pitchFamily="18" charset="0"/>
                <a:ea typeface="Times New Roman" panose="02020603050405020304" pitchFamily="18" charset="0"/>
              </a:rPr>
              <a:t>МКС EN 1998-1:2012 (Eurocode 8) </a:t>
            </a:r>
            <a:r>
              <a:rPr lang="en-GB" sz="1400" dirty="0">
                <a:latin typeface="Times New Roman" panose="02020603050405020304" pitchFamily="18" charset="0"/>
                <a:ea typeface="Times New Roman" panose="02020603050405020304" pitchFamily="18" charset="0"/>
              </a:rPr>
              <a:t>– Design of structures for earthquake resistance - Part 1: General rules, seismic actions and rules for buildings; </a:t>
            </a:r>
          </a:p>
          <a:p>
            <a:pPr marL="180000">
              <a:spcBef>
                <a:spcPts val="300"/>
              </a:spcBef>
              <a:spcAft>
                <a:spcPts val="0"/>
              </a:spcAft>
            </a:pPr>
            <a:r>
              <a:rPr lang="en-GB" sz="1400" b="1" dirty="0">
                <a:latin typeface="Times New Roman" panose="02020603050405020304" pitchFamily="18" charset="0"/>
                <a:ea typeface="Times New Roman" panose="02020603050405020304" pitchFamily="18" charset="0"/>
              </a:rPr>
              <a:t>MKC EN 1998-1/HA:2020 </a:t>
            </a:r>
            <a:r>
              <a:rPr lang="en-GB" sz="1400" dirty="0">
                <a:latin typeface="Times New Roman" panose="02020603050405020304" pitchFamily="18" charset="0"/>
                <a:ea typeface="Times New Roman" panose="02020603050405020304" pitchFamily="18" charset="0"/>
              </a:rPr>
              <a:t>Eurocode 8 – Design of structures for earthquake resistance - Part 1: General rules, seismic actions and rules for buildings - National annex;</a:t>
            </a:r>
          </a:p>
          <a:p>
            <a:pPr marL="180000">
              <a:spcBef>
                <a:spcPts val="300"/>
              </a:spcBef>
              <a:spcAft>
                <a:spcPts val="0"/>
              </a:spcAft>
            </a:pPr>
            <a:r>
              <a:rPr lang="en-US" sz="1400" b="1" dirty="0">
                <a:latin typeface="Times New Roman" panose="02020603050405020304" pitchFamily="18" charset="0"/>
                <a:ea typeface="Times New Roman" panose="02020603050405020304" pitchFamily="18" charset="0"/>
              </a:rPr>
              <a:t>MKC EN 81-20:2020 </a:t>
            </a:r>
            <a:r>
              <a:rPr lang="en-US" sz="1400" dirty="0">
                <a:latin typeface="Times New Roman" panose="02020603050405020304" pitchFamily="18" charset="0"/>
                <a:ea typeface="Times New Roman" panose="02020603050405020304" pitchFamily="18" charset="0"/>
              </a:rPr>
              <a:t>Safety rules for the construction and installation of lifts - Lifts for the transport of persons and goods - Part 20: Passenger and goods passenger lifts;</a:t>
            </a:r>
            <a:endParaRPr lang="en-GB" sz="1400" dirty="0">
              <a:latin typeface="Times New Roman" panose="02020603050405020304" pitchFamily="18" charset="0"/>
              <a:ea typeface="Times New Roman" panose="02020603050405020304" pitchFamily="18" charset="0"/>
            </a:endParaRPr>
          </a:p>
          <a:p>
            <a:pPr marL="180000">
              <a:spcBef>
                <a:spcPts val="300"/>
              </a:spcBef>
              <a:spcAft>
                <a:spcPts val="0"/>
              </a:spcAft>
            </a:pPr>
            <a:r>
              <a:rPr lang="en-GB" sz="1400" b="1" dirty="0">
                <a:latin typeface="Times New Roman" panose="02020603050405020304" pitchFamily="18" charset="0"/>
                <a:ea typeface="Times New Roman" panose="02020603050405020304" pitchFamily="18" charset="0"/>
              </a:rPr>
              <a:t>МКС EN 81-77:20</a:t>
            </a:r>
            <a:r>
              <a:rPr lang="hr-HR" sz="1400" b="1" dirty="0">
                <a:latin typeface="Times New Roman" panose="02020603050405020304" pitchFamily="18" charset="0"/>
                <a:ea typeface="Times New Roman" panose="02020603050405020304" pitchFamily="18" charset="0"/>
              </a:rPr>
              <a:t>22</a:t>
            </a:r>
            <a:r>
              <a:rPr lang="en-GB" sz="1400" b="1" dirty="0">
                <a:latin typeface="Times New Roman" panose="02020603050405020304" pitchFamily="18" charset="0"/>
                <a:ea typeface="Times New Roman" panose="02020603050405020304" pitchFamily="18" charset="0"/>
              </a:rPr>
              <a:t> </a:t>
            </a:r>
            <a:r>
              <a:rPr lang="en-GB" sz="1400" dirty="0">
                <a:latin typeface="Times New Roman" panose="02020603050405020304" pitchFamily="18" charset="0"/>
                <a:ea typeface="Times New Roman" panose="02020603050405020304" pitchFamily="18" charset="0"/>
              </a:rPr>
              <a:t>– Safety rules for the construction and installations of lifts - Particular applications for passenger and goods passenger lifts - Part 77: Lifts subject to seismic conditions;</a:t>
            </a:r>
          </a:p>
          <a:p>
            <a:pPr marL="180000">
              <a:spcBef>
                <a:spcPts val="300"/>
              </a:spcBef>
              <a:spcAft>
                <a:spcPts val="0"/>
              </a:spcAft>
            </a:pPr>
            <a:r>
              <a:rPr lang="mk-MK" sz="1400" b="1" dirty="0">
                <a:latin typeface="Times New Roman" panose="02020603050405020304" pitchFamily="18" charset="0"/>
                <a:ea typeface="Times New Roman" panose="02020603050405020304" pitchFamily="18" charset="0"/>
              </a:rPr>
              <a:t>МКС </a:t>
            </a:r>
            <a:r>
              <a:rPr lang="en-GB" sz="1400" b="1" dirty="0">
                <a:latin typeface="Times New Roman" panose="02020603050405020304" pitchFamily="18" charset="0"/>
                <a:ea typeface="Times New Roman" panose="02020603050405020304" pitchFamily="18" charset="0"/>
              </a:rPr>
              <a:t>EN 115-1:2017 - </a:t>
            </a:r>
            <a:r>
              <a:rPr lang="en-US" sz="1400" dirty="0">
                <a:latin typeface="Times New Roman" panose="02020603050405020304" pitchFamily="18" charset="0"/>
                <a:ea typeface="Times New Roman" panose="02020603050405020304" pitchFamily="18" charset="0"/>
              </a:rPr>
              <a:t>Safety of escalators and moving walks - Part 1: Construction and installation;</a:t>
            </a:r>
            <a:endParaRPr lang="en-GB" sz="1400" dirty="0">
              <a:latin typeface="Times New Roman" panose="02020603050405020304" pitchFamily="18" charset="0"/>
              <a:ea typeface="Times New Roman" panose="02020603050405020304" pitchFamily="18" charset="0"/>
            </a:endParaRPr>
          </a:p>
          <a:p>
            <a:pPr marL="180000">
              <a:spcBef>
                <a:spcPts val="300"/>
              </a:spcBef>
              <a:spcAft>
                <a:spcPts val="0"/>
              </a:spcAft>
            </a:pPr>
            <a:r>
              <a:rPr lang="mk-MK" sz="1400" b="1" dirty="0">
                <a:latin typeface="Times New Roman" panose="02020603050405020304" pitchFamily="18" charset="0"/>
                <a:ea typeface="Times New Roman" panose="02020603050405020304" pitchFamily="18" charset="0"/>
              </a:rPr>
              <a:t>МКТС </a:t>
            </a:r>
            <a:r>
              <a:rPr lang="en-GB" sz="1400" b="1" dirty="0">
                <a:latin typeface="Times New Roman" panose="02020603050405020304" pitchFamily="18" charset="0"/>
                <a:ea typeface="Times New Roman" panose="02020603050405020304" pitchFamily="18" charset="0"/>
              </a:rPr>
              <a:t>CEN/TS 115-4:2021 - </a:t>
            </a:r>
            <a:r>
              <a:rPr lang="en-US" sz="1400" dirty="0">
                <a:latin typeface="Times New Roman" panose="02020603050405020304" pitchFamily="18" charset="0"/>
                <a:ea typeface="Times New Roman" panose="02020603050405020304" pitchFamily="18" charset="0"/>
              </a:rPr>
              <a:t>Safety of escalators and moving walks - Part 4: Interpretations related to EN 115 family of standards;</a:t>
            </a:r>
          </a:p>
          <a:p>
            <a:pPr marL="180000">
              <a:spcBef>
                <a:spcPts val="300"/>
              </a:spcBef>
              <a:spcAft>
                <a:spcPts val="0"/>
              </a:spcAft>
            </a:pPr>
            <a:r>
              <a:rPr lang="en-US" sz="1400" b="1" dirty="0">
                <a:latin typeface="Times New Roman" panose="02020603050405020304" pitchFamily="18" charset="0"/>
                <a:ea typeface="Times New Roman" panose="02020603050405020304" pitchFamily="18" charset="0"/>
              </a:rPr>
              <a:t>GUIDELINES</a:t>
            </a:r>
            <a:r>
              <a:rPr lang="en-US" sz="1400" dirty="0">
                <a:latin typeface="Times New Roman" panose="02020603050405020304" pitchFamily="18" charset="0"/>
                <a:ea typeface="Times New Roman" panose="02020603050405020304" pitchFamily="18" charset="0"/>
              </a:rPr>
              <a:t> – Lifts, escalators and moving walks under seismic conditions, ed. 2021, European Lift Association - ESMO Working group.</a:t>
            </a:r>
            <a:endParaRPr lang="en-GB" sz="1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225601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езервирано место за содржина 6"/>
          <p:cNvSpPr>
            <a:spLocks noGrp="1"/>
          </p:cNvSpPr>
          <p:nvPr>
            <p:ph sz="quarter" idx="1"/>
          </p:nvPr>
        </p:nvSpPr>
        <p:spPr>
          <a:xfrm>
            <a:off x="539552" y="3286528"/>
            <a:ext cx="7467600" cy="936104"/>
          </a:xfrm>
        </p:spPr>
        <p:txBody>
          <a:bodyPr>
            <a:noAutofit/>
          </a:bodyPr>
          <a:lstStyle/>
          <a:p>
            <a:pPr marL="0" indent="0" algn="ctr">
              <a:buNone/>
            </a:pPr>
            <a:r>
              <a:rPr lang="en-US" sz="6000" dirty="0">
                <a:solidFill>
                  <a:srgbClr val="0070C0"/>
                </a:solidFill>
                <a:latin typeface="Freestyle Script" panose="030804020302050B0404" pitchFamily="66" charset="0"/>
              </a:rPr>
              <a:t>THANK YOU</a:t>
            </a:r>
            <a:endParaRPr lang="en-GB" sz="6000" dirty="0">
              <a:solidFill>
                <a:srgbClr val="0070C0"/>
              </a:solidFill>
              <a:latin typeface="Freestyle Script" panose="030804020302050B0404" pitchFamily="66" charset="0"/>
            </a:endParaRPr>
          </a:p>
        </p:txBody>
      </p:sp>
      <p:pic>
        <p:nvPicPr>
          <p:cNvPr id="2" name="Слика 1">
            <a:extLst>
              <a:ext uri="{FF2B5EF4-FFF2-40B4-BE49-F238E27FC236}">
                <a16:creationId xmlns:a16="http://schemas.microsoft.com/office/drawing/2014/main" id="{497A8830-A758-E948-3A94-D85A1EB992CF}"/>
              </a:ext>
            </a:extLst>
          </p:cNvPr>
          <p:cNvPicPr>
            <a:picLocks noChangeAspect="1"/>
          </p:cNvPicPr>
          <p:nvPr/>
        </p:nvPicPr>
        <p:blipFill>
          <a:blip r:embed="rId2"/>
          <a:stretch>
            <a:fillRect/>
          </a:stretch>
        </p:blipFill>
        <p:spPr>
          <a:xfrm>
            <a:off x="8316416" y="1624427"/>
            <a:ext cx="365792" cy="360914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езервирано место за содржина 2">
            <a:extLst>
              <a:ext uri="{FF2B5EF4-FFF2-40B4-BE49-F238E27FC236}">
                <a16:creationId xmlns:a16="http://schemas.microsoft.com/office/drawing/2014/main" id="{84597AD2-F6FD-15ED-BFC8-3F57DBE56D70}"/>
              </a:ext>
            </a:extLst>
          </p:cNvPr>
          <p:cNvSpPr>
            <a:spLocks noGrp="1"/>
          </p:cNvSpPr>
          <p:nvPr>
            <p:ph sz="quarter" idx="1"/>
          </p:nvPr>
        </p:nvSpPr>
        <p:spPr>
          <a:xfrm>
            <a:off x="457200" y="548680"/>
            <a:ext cx="7467600" cy="5925272"/>
          </a:xfrm>
        </p:spPr>
        <p:txBody>
          <a:bodyPr/>
          <a:lstStyle/>
          <a:p>
            <a:pPr marL="0" indent="0" algn="ctr">
              <a:buNone/>
            </a:pPr>
            <a:endParaRPr kumimoji="0" lang="en-GB" sz="3000" b="0" i="0" u="none" strike="noStrike" kern="1200" cap="small" spc="0" normalizeH="0" baseline="0" noProof="0" dirty="0">
              <a:ln>
                <a:noFill/>
              </a:ln>
              <a:solidFill>
                <a:srgbClr val="0070C0"/>
              </a:solidFill>
              <a:effectLst>
                <a:outerShdw blurRad="38100" dist="38100" dir="2700000" algn="tl">
                  <a:srgbClr val="000000">
                    <a:alpha val="43137"/>
                  </a:srgbClr>
                </a:outerShdw>
              </a:effectLst>
              <a:uLnTx/>
              <a:uFillTx/>
              <a:latin typeface="Century Schoolbook"/>
              <a:ea typeface="+mn-ea"/>
              <a:cs typeface="+mn-cs"/>
            </a:endParaRPr>
          </a:p>
          <a:p>
            <a:pPr marL="0" indent="0" algn="ctr">
              <a:buNone/>
            </a:pPr>
            <a:endParaRPr lang="en-GB" sz="3000" cap="small" dirty="0">
              <a:solidFill>
                <a:srgbClr val="0070C0"/>
              </a:solidFill>
              <a:effectLst>
                <a:outerShdw blurRad="38100" dist="38100" dir="2700000" algn="tl">
                  <a:srgbClr val="000000">
                    <a:alpha val="43137"/>
                  </a:srgbClr>
                </a:outerShdw>
              </a:effectLst>
              <a:latin typeface="Century Schoolbook"/>
            </a:endParaRPr>
          </a:p>
          <a:p>
            <a:pPr marL="0" indent="0" algn="ctr">
              <a:buNone/>
            </a:pPr>
            <a:endParaRPr lang="en-GB" sz="3000" cap="small" dirty="0">
              <a:solidFill>
                <a:srgbClr val="0070C0"/>
              </a:solidFill>
              <a:effectLst>
                <a:outerShdw blurRad="38100" dist="38100" dir="2700000" algn="tl">
                  <a:srgbClr val="000000">
                    <a:alpha val="43137"/>
                  </a:srgbClr>
                </a:outerShdw>
              </a:effectLst>
              <a:latin typeface="Century Schoolbook"/>
            </a:endParaRPr>
          </a:p>
          <a:p>
            <a:pPr marL="0" indent="0" algn="ctr">
              <a:buNone/>
            </a:pPr>
            <a:endParaRPr kumimoji="0" lang="en-GB" sz="3000" b="0" i="0" u="none" strike="noStrike" kern="1200" cap="small" spc="0" normalizeH="0" baseline="0" noProof="0" dirty="0">
              <a:ln>
                <a:noFill/>
              </a:ln>
              <a:solidFill>
                <a:srgbClr val="0070C0"/>
              </a:solidFill>
              <a:effectLst>
                <a:outerShdw blurRad="38100" dist="38100" dir="2700000" algn="tl">
                  <a:srgbClr val="000000">
                    <a:alpha val="43137"/>
                  </a:srgbClr>
                </a:outerShdw>
              </a:effectLst>
              <a:uLnTx/>
              <a:uFillTx/>
              <a:latin typeface="Century Schoolbook"/>
              <a:ea typeface="+mn-ea"/>
              <a:cs typeface="+mn-cs"/>
            </a:endParaRPr>
          </a:p>
          <a:p>
            <a:pPr marL="0" indent="0" algn="ctr">
              <a:buNone/>
            </a:pPr>
            <a:r>
              <a:rPr kumimoji="0" lang="en-GB" sz="7200" b="0" i="0" u="none" strike="noStrike" kern="1200" cap="small" spc="0" normalizeH="0" baseline="0" noProof="0" dirty="0">
                <a:ln>
                  <a:noFill/>
                </a:ln>
                <a:solidFill>
                  <a:srgbClr val="0070C0"/>
                </a:solidFill>
                <a:effectLst>
                  <a:outerShdw blurRad="38100" dist="38100" dir="2700000" algn="tl">
                    <a:srgbClr val="000000">
                      <a:alpha val="43137"/>
                    </a:srgbClr>
                  </a:outerShdw>
                </a:effectLst>
                <a:uLnTx/>
                <a:uFillTx/>
                <a:latin typeface="Century Schoolbook"/>
                <a:ea typeface="+mn-ea"/>
                <a:cs typeface="+mn-cs"/>
              </a:rPr>
              <a:t>Lifts</a:t>
            </a:r>
            <a:endParaRPr lang="mk-MK" sz="7200" dirty="0"/>
          </a:p>
        </p:txBody>
      </p:sp>
      <p:pic>
        <p:nvPicPr>
          <p:cNvPr id="5" name="Слика 4">
            <a:extLst>
              <a:ext uri="{FF2B5EF4-FFF2-40B4-BE49-F238E27FC236}">
                <a16:creationId xmlns:a16="http://schemas.microsoft.com/office/drawing/2014/main" id="{2B094B02-6250-5001-21B2-9A894B7A5B3F}"/>
              </a:ext>
            </a:extLst>
          </p:cNvPr>
          <p:cNvPicPr>
            <a:picLocks noChangeAspect="1"/>
          </p:cNvPicPr>
          <p:nvPr/>
        </p:nvPicPr>
        <p:blipFill>
          <a:blip r:embed="rId2"/>
          <a:stretch>
            <a:fillRect/>
          </a:stretch>
        </p:blipFill>
        <p:spPr>
          <a:xfrm>
            <a:off x="8321008" y="1703695"/>
            <a:ext cx="365792" cy="3615241"/>
          </a:xfrm>
          <a:prstGeom prst="rect">
            <a:avLst/>
          </a:prstGeom>
        </p:spPr>
      </p:pic>
    </p:spTree>
    <p:extLst>
      <p:ext uri="{BB962C8B-B14F-4D97-AF65-F5344CB8AC3E}">
        <p14:creationId xmlns:p14="http://schemas.microsoft.com/office/powerpoint/2010/main" val="1549156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a:xfrm>
            <a:off x="462396" y="340244"/>
            <a:ext cx="7467600" cy="1143000"/>
          </a:xfrm>
        </p:spPr>
        <p:txBody>
          <a:bodyPr/>
          <a:lstStyle/>
          <a:p>
            <a:r>
              <a:rPr lang="en-GB" dirty="0"/>
              <a:t>Determination of the design acceleration</a:t>
            </a:r>
          </a:p>
        </p:txBody>
      </p:sp>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sp>
        <p:nvSpPr>
          <p:cNvPr id="10" name="Резервирано место за содржина 9"/>
          <p:cNvSpPr>
            <a:spLocks noGrp="1"/>
          </p:cNvSpPr>
          <p:nvPr>
            <p:ph sz="quarter" idx="1"/>
          </p:nvPr>
        </p:nvSpPr>
        <p:spPr>
          <a:xfrm>
            <a:off x="462396" y="1483244"/>
            <a:ext cx="4829684" cy="4873752"/>
          </a:xfrm>
        </p:spPr>
        <p:txBody>
          <a:bodyPr>
            <a:normAutofit lnSpcReduction="10000"/>
          </a:bodyPr>
          <a:lstStyle/>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The annotations are according to those in  МКС EN 1998-1:2012 </a:t>
            </a:r>
            <a:r>
              <a:rPr lang="en-GB" sz="1200" dirty="0" err="1">
                <a:latin typeface="Times New Roman" panose="02020603050405020304" pitchFamily="18" charset="0"/>
                <a:ea typeface="Times New Roman" panose="02020603050405020304" pitchFamily="18" charset="0"/>
              </a:rPr>
              <a:t>Еurocode</a:t>
            </a:r>
            <a:r>
              <a:rPr lang="en-GB" sz="1200" dirty="0">
                <a:latin typeface="Times New Roman" panose="02020603050405020304" pitchFamily="18" charset="0"/>
                <a:ea typeface="Times New Roman" panose="02020603050405020304" pitchFamily="18" charset="0"/>
              </a:rPr>
              <a:t> 8:</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a</a:t>
            </a:r>
            <a:r>
              <a:rPr lang="en-GB" sz="1200" baseline="-25000" dirty="0">
                <a:latin typeface="Times New Roman" panose="02020603050405020304" pitchFamily="18" charset="0"/>
                <a:ea typeface="Times New Roman" panose="02020603050405020304" pitchFamily="18" charset="0"/>
              </a:rPr>
              <a:t>d</a:t>
            </a:r>
            <a:r>
              <a:rPr lang="en-GB" sz="1200" dirty="0">
                <a:latin typeface="Times New Roman" panose="02020603050405020304" pitchFamily="18" charset="0"/>
                <a:ea typeface="Times New Roman" panose="02020603050405020304" pitchFamily="18" charset="0"/>
              </a:rPr>
              <a:t> – design acceleration (m/s</a:t>
            </a:r>
            <a:r>
              <a:rPr lang="en-GB" sz="1200" baseline="30000" dirty="0">
                <a:latin typeface="Times New Roman" panose="02020603050405020304" pitchFamily="18" charset="0"/>
                <a:ea typeface="Times New Roman" panose="02020603050405020304" pitchFamily="18" charset="0"/>
              </a:rPr>
              <a:t>2</a:t>
            </a:r>
            <a:r>
              <a:rPr lang="en-GB" sz="1200" dirty="0">
                <a:latin typeface="Times New Roman" panose="02020603050405020304" pitchFamily="18" charset="0"/>
                <a:ea typeface="Times New Roman" panose="02020603050405020304" pitchFamily="18" charset="0"/>
              </a:rPr>
              <a:t>);</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g – free fall (gravity) acceleration (m/s</a:t>
            </a:r>
            <a:r>
              <a:rPr lang="en-GB" sz="1200" baseline="30000" dirty="0">
                <a:latin typeface="Times New Roman" panose="02020603050405020304" pitchFamily="18" charset="0"/>
                <a:ea typeface="Times New Roman" panose="02020603050405020304" pitchFamily="18" charset="0"/>
              </a:rPr>
              <a:t>2</a:t>
            </a:r>
            <a:r>
              <a:rPr lang="en-GB" sz="1200" dirty="0">
                <a:latin typeface="Times New Roman" panose="02020603050405020304" pitchFamily="18" charset="0"/>
                <a:ea typeface="Times New Roman" panose="02020603050405020304" pitchFamily="18" charset="0"/>
              </a:rPr>
              <a:t>);</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S</a:t>
            </a:r>
            <a:r>
              <a:rPr lang="en-GB" sz="1200" baseline="-25000" dirty="0">
                <a:latin typeface="Times New Roman" panose="02020603050405020304" pitchFamily="18" charset="0"/>
                <a:ea typeface="Times New Roman" panose="02020603050405020304" pitchFamily="18" charset="0"/>
              </a:rPr>
              <a:t>a</a:t>
            </a:r>
            <a:r>
              <a:rPr lang="en-GB" sz="1200" dirty="0">
                <a:latin typeface="Times New Roman" panose="02020603050405020304" pitchFamily="18" charset="0"/>
                <a:ea typeface="Times New Roman" panose="02020603050405020304" pitchFamily="18" charset="0"/>
              </a:rPr>
              <a:t> – seismic coefficient applicable for </a:t>
            </a:r>
            <a:r>
              <a:rPr lang="en-GB" sz="1200" dirty="0" err="1">
                <a:latin typeface="Times New Roman" panose="02020603050405020304" pitchFamily="18" charset="0"/>
                <a:ea typeface="Times New Roman" panose="02020603050405020304" pitchFamily="18" charset="0"/>
              </a:rPr>
              <a:t>nonstructural</a:t>
            </a:r>
            <a:r>
              <a:rPr lang="en-GB" sz="1200" dirty="0">
                <a:latin typeface="Times New Roman" panose="02020603050405020304" pitchFamily="18" charset="0"/>
                <a:ea typeface="Times New Roman" panose="02020603050405020304" pitchFamily="18" charset="0"/>
              </a:rPr>
              <a:t> elements;</a:t>
            </a:r>
          </a:p>
          <a:p>
            <a:pPr marL="180000">
              <a:spcBef>
                <a:spcPts val="300"/>
              </a:spcBef>
              <a:spcAft>
                <a:spcPts val="0"/>
              </a:spcAft>
            </a:pPr>
            <a:r>
              <a:rPr lang="en-GB" sz="1200" dirty="0" err="1">
                <a:latin typeface="Times New Roman" panose="02020603050405020304" pitchFamily="18" charset="0"/>
                <a:ea typeface="Times New Roman" panose="02020603050405020304" pitchFamily="18" charset="0"/>
              </a:rPr>
              <a:t>γ</a:t>
            </a:r>
            <a:r>
              <a:rPr lang="en-GB" sz="1200" baseline="-25000" dirty="0" err="1">
                <a:latin typeface="Times New Roman" panose="02020603050405020304" pitchFamily="18" charset="0"/>
                <a:ea typeface="Times New Roman" panose="02020603050405020304" pitchFamily="18" charset="0"/>
              </a:rPr>
              <a:t>a</a:t>
            </a:r>
            <a:r>
              <a:rPr lang="en-GB" sz="1200" dirty="0">
                <a:latin typeface="Times New Roman" panose="02020603050405020304" pitchFamily="18" charset="0"/>
                <a:ea typeface="Times New Roman" panose="02020603050405020304" pitchFamily="18" charset="0"/>
              </a:rPr>
              <a:t> – importance factor of the element (it is taken as unity (1), while for security  lifts, the value is increased in compliance with Eurocode 8. Security lifts are those installed in hospitals or those for emergency situations or evacuation – the factor presented below has been selected according to that for structural elements);</a:t>
            </a:r>
          </a:p>
          <a:p>
            <a:pPr marL="180000">
              <a:spcBef>
                <a:spcPts val="300"/>
              </a:spcBef>
              <a:spcAft>
                <a:spcPts val="0"/>
              </a:spcAft>
            </a:pPr>
            <a:r>
              <a:rPr lang="en-GB" sz="1200" dirty="0" err="1">
                <a:latin typeface="Times New Roman" panose="02020603050405020304" pitchFamily="18" charset="0"/>
                <a:ea typeface="Times New Roman" panose="02020603050405020304" pitchFamily="18" charset="0"/>
              </a:rPr>
              <a:t>q</a:t>
            </a:r>
            <a:r>
              <a:rPr lang="en-GB" sz="1200" baseline="-25000" dirty="0" err="1">
                <a:latin typeface="Times New Roman" panose="02020603050405020304" pitchFamily="18" charset="0"/>
                <a:ea typeface="Times New Roman" panose="02020603050405020304" pitchFamily="18" charset="0"/>
              </a:rPr>
              <a:t>a</a:t>
            </a:r>
            <a:r>
              <a:rPr lang="en-GB" sz="1200" dirty="0">
                <a:latin typeface="Times New Roman" panose="02020603050405020304" pitchFamily="18" charset="0"/>
                <a:ea typeface="Times New Roman" panose="02020603050405020304" pitchFamily="18" charset="0"/>
              </a:rPr>
              <a:t> – factor of element behaviour (it is taken as 2);</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α – ratio between design ground acceleration for soil type A (a</a:t>
            </a:r>
            <a:r>
              <a:rPr lang="en-GB" sz="1200" baseline="-25000" dirty="0">
                <a:latin typeface="Times New Roman" panose="02020603050405020304" pitchFamily="18" charset="0"/>
                <a:ea typeface="Times New Roman" panose="02020603050405020304" pitchFamily="18" charset="0"/>
              </a:rPr>
              <a:t>g</a:t>
            </a:r>
            <a:r>
              <a:rPr lang="en-GB" sz="1200" dirty="0">
                <a:latin typeface="Times New Roman" panose="02020603050405020304" pitchFamily="18" charset="0"/>
                <a:ea typeface="Times New Roman" panose="02020603050405020304" pitchFamily="18" charset="0"/>
              </a:rPr>
              <a:t>) according to Eurocode 8 and ground acceleration (g);  </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S – soil factor according to Eurocode 8;</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T</a:t>
            </a:r>
            <a:r>
              <a:rPr lang="en-GB" sz="1200" baseline="-25000" dirty="0">
                <a:latin typeface="Times New Roman" panose="02020603050405020304" pitchFamily="18" charset="0"/>
                <a:ea typeface="Times New Roman" panose="02020603050405020304" pitchFamily="18" charset="0"/>
              </a:rPr>
              <a:t>a</a:t>
            </a:r>
            <a:r>
              <a:rPr lang="en-GB" sz="1200" dirty="0">
                <a:latin typeface="Times New Roman" panose="02020603050405020304" pitchFamily="18" charset="0"/>
                <a:ea typeface="Times New Roman" panose="02020603050405020304" pitchFamily="18" charset="0"/>
              </a:rPr>
              <a:t> – fundamental period of vibration of a </a:t>
            </a:r>
            <a:r>
              <a:rPr lang="en-GB" sz="1200" dirty="0" err="1">
                <a:latin typeface="Times New Roman" panose="02020603050405020304" pitchFamily="18" charset="0"/>
                <a:ea typeface="Times New Roman" panose="02020603050405020304" pitchFamily="18" charset="0"/>
              </a:rPr>
              <a:t>nonstructural</a:t>
            </a:r>
            <a:r>
              <a:rPr lang="en-GB" sz="1200" dirty="0">
                <a:latin typeface="Times New Roman" panose="02020603050405020304" pitchFamily="18" charset="0"/>
                <a:ea typeface="Times New Roman" panose="02020603050405020304" pitchFamily="18" charset="0"/>
              </a:rPr>
              <a:t> element (T</a:t>
            </a:r>
            <a:r>
              <a:rPr lang="en-GB" sz="1200" baseline="-25000" dirty="0">
                <a:latin typeface="Times New Roman" panose="02020603050405020304" pitchFamily="18" charset="0"/>
                <a:ea typeface="Times New Roman" panose="02020603050405020304" pitchFamily="18" charset="0"/>
              </a:rPr>
              <a:t>a</a:t>
            </a:r>
            <a:r>
              <a:rPr lang="en-GB" sz="1200" dirty="0">
                <a:latin typeface="Times New Roman" panose="02020603050405020304" pitchFamily="18" charset="0"/>
                <a:ea typeface="Times New Roman" panose="02020603050405020304" pitchFamily="18" charset="0"/>
              </a:rPr>
              <a:t> = 0 if the lift does not affect the fundamental period of vibration of the building. For the remaining cases, it is computed and is greater than 0)(s); </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T</a:t>
            </a:r>
            <a:r>
              <a:rPr lang="en-GB" sz="1200" baseline="-25000" dirty="0">
                <a:latin typeface="Times New Roman" panose="02020603050405020304" pitchFamily="18" charset="0"/>
                <a:ea typeface="Times New Roman" panose="02020603050405020304" pitchFamily="18" charset="0"/>
              </a:rPr>
              <a:t>1</a:t>
            </a:r>
            <a:r>
              <a:rPr lang="en-GB" sz="1200" dirty="0">
                <a:latin typeface="Times New Roman" panose="02020603050405020304" pitchFamily="18" charset="0"/>
                <a:ea typeface="Times New Roman" panose="02020603050405020304" pitchFamily="18" charset="0"/>
              </a:rPr>
              <a:t> – fundamental period of vibration of the building in a specified direction (s);</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z – height of the </a:t>
            </a:r>
            <a:r>
              <a:rPr lang="en-GB" sz="1200" dirty="0" err="1">
                <a:latin typeface="Times New Roman" panose="02020603050405020304" pitchFamily="18" charset="0"/>
                <a:ea typeface="Times New Roman" panose="02020603050405020304" pitchFamily="18" charset="0"/>
              </a:rPr>
              <a:t>nonstructural</a:t>
            </a:r>
            <a:r>
              <a:rPr lang="en-GB" sz="1200" dirty="0">
                <a:latin typeface="Times New Roman" panose="02020603050405020304" pitchFamily="18" charset="0"/>
                <a:ea typeface="Times New Roman" panose="02020603050405020304" pitchFamily="18" charset="0"/>
              </a:rPr>
              <a:t> element above the level of the seismic force effect (m);</a:t>
            </a:r>
          </a:p>
          <a:p>
            <a:pPr marL="180000">
              <a:spcBef>
                <a:spcPts val="300"/>
              </a:spcBef>
              <a:spcAft>
                <a:spcPts val="0"/>
              </a:spcAft>
            </a:pPr>
            <a:r>
              <a:rPr lang="en-GB" sz="1200" dirty="0">
                <a:latin typeface="Times New Roman" panose="02020603050405020304" pitchFamily="18" charset="0"/>
                <a:ea typeface="Times New Roman" panose="02020603050405020304" pitchFamily="18" charset="0"/>
              </a:rPr>
              <a:t>H – height of the building measured from the top of the foundation, considering the ground as level 0 (m); Table  1. Seismic categories of lifts (Annex A to МКС EN 81-77:2019.</a:t>
            </a:r>
          </a:p>
        </p:txBody>
      </p:sp>
      <p:pic>
        <p:nvPicPr>
          <p:cNvPr id="11" name="Слика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2491" y="2492896"/>
            <a:ext cx="2909118" cy="2573999"/>
          </a:xfrm>
          <a:prstGeom prst="rect">
            <a:avLst/>
          </a:prstGeom>
        </p:spPr>
      </p:pic>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3"/>
          <a:stretch>
            <a:fillRect/>
          </a:stretch>
        </p:blipFill>
        <p:spPr>
          <a:xfrm>
            <a:off x="8315812" y="1624427"/>
            <a:ext cx="365792" cy="3609145"/>
          </a:xfrm>
          <a:prstGeom prst="rect">
            <a:avLst/>
          </a:prstGeom>
        </p:spPr>
      </p:pic>
    </p:spTree>
    <p:extLst>
      <p:ext uri="{BB962C8B-B14F-4D97-AF65-F5344CB8AC3E}">
        <p14:creationId xmlns:p14="http://schemas.microsoft.com/office/powerpoint/2010/main" val="3818383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p:txBody>
          <a:bodyPr/>
          <a:lstStyle/>
          <a:p>
            <a:r>
              <a:rPr lang="en-GB" dirty="0"/>
              <a:t>Seismic categories of lifts (Annex A to МКС EN 81-77:2022)</a:t>
            </a:r>
          </a:p>
        </p:txBody>
      </p:sp>
      <p:graphicFrame>
        <p:nvGraphicFramePr>
          <p:cNvPr id="5" name="Резервирано место за содржина 4"/>
          <p:cNvGraphicFramePr>
            <a:graphicFrameLocks noGrp="1"/>
          </p:cNvGraphicFramePr>
          <p:nvPr>
            <p:ph sz="quarter" idx="1"/>
            <p:extLst>
              <p:ext uri="{D42A27DB-BD31-4B8C-83A1-F6EECF244321}">
                <p14:modId xmlns:p14="http://schemas.microsoft.com/office/powerpoint/2010/main" val="1242225194"/>
              </p:ext>
            </p:extLst>
          </p:nvPr>
        </p:nvGraphicFramePr>
        <p:xfrm>
          <a:off x="930424" y="2492896"/>
          <a:ext cx="6521152" cy="1836204"/>
        </p:xfrm>
        <a:graphic>
          <a:graphicData uri="http://schemas.openxmlformats.org/drawingml/2006/table">
            <a:tbl>
              <a:tblPr firstRow="1" firstCol="1" bandRow="1"/>
              <a:tblGrid>
                <a:gridCol w="1386179">
                  <a:extLst>
                    <a:ext uri="{9D8B030D-6E8A-4147-A177-3AD203B41FA5}">
                      <a16:colId xmlns:a16="http://schemas.microsoft.com/office/drawing/2014/main" val="20000"/>
                    </a:ext>
                  </a:extLst>
                </a:gridCol>
                <a:gridCol w="1175793">
                  <a:extLst>
                    <a:ext uri="{9D8B030D-6E8A-4147-A177-3AD203B41FA5}">
                      <a16:colId xmlns:a16="http://schemas.microsoft.com/office/drawing/2014/main" val="20001"/>
                    </a:ext>
                  </a:extLst>
                </a:gridCol>
                <a:gridCol w="3959180">
                  <a:extLst>
                    <a:ext uri="{9D8B030D-6E8A-4147-A177-3AD203B41FA5}">
                      <a16:colId xmlns:a16="http://schemas.microsoft.com/office/drawing/2014/main" val="20002"/>
                    </a:ext>
                  </a:extLst>
                </a:gridCol>
              </a:tblGrid>
              <a:tr h="918102">
                <a:tc>
                  <a:txBody>
                    <a:bodyPr/>
                    <a:lstStyle/>
                    <a:p>
                      <a:pPr algn="l">
                        <a:spcAft>
                          <a:spcPts val="0"/>
                        </a:spcAft>
                      </a:pPr>
                      <a:r>
                        <a:rPr lang="en-US" sz="1800" b="1" dirty="0">
                          <a:effectLst/>
                          <a:latin typeface="Times New Roman" panose="02020603050405020304" pitchFamily="18" charset="0"/>
                          <a:ea typeface="Times New Roman" panose="02020603050405020304" pitchFamily="18" charset="0"/>
                        </a:rPr>
                        <a:t>Design acceleration </a:t>
                      </a:r>
                      <a:r>
                        <a:rPr lang="mk-MK" sz="1800" b="1" dirty="0">
                          <a:effectLst/>
                          <a:latin typeface="Times New Roman" panose="02020603050405020304" pitchFamily="18" charset="0"/>
                          <a:ea typeface="Times New Roman" panose="02020603050405020304" pitchFamily="18" charset="0"/>
                        </a:rPr>
                        <a:t>(m/s</a:t>
                      </a:r>
                      <a:r>
                        <a:rPr lang="mk-MK" sz="1800" b="1" baseline="30000" dirty="0">
                          <a:effectLst/>
                          <a:latin typeface="Times New Roman" panose="02020603050405020304" pitchFamily="18" charset="0"/>
                          <a:ea typeface="Times New Roman" panose="02020603050405020304" pitchFamily="18" charset="0"/>
                        </a:rPr>
                        <a:t>2</a:t>
                      </a:r>
                      <a:r>
                        <a:rPr lang="mk-MK" sz="1800" b="1" dirty="0">
                          <a:effectLst/>
                          <a:latin typeface="Times New Roman" panose="02020603050405020304" pitchFamily="18" charset="0"/>
                          <a:ea typeface="Times New Roman" panose="02020603050405020304" pitchFamily="18" charset="0"/>
                        </a:rPr>
                        <a:t>)</a:t>
                      </a:r>
                      <a:endParaRPr lang="en-GB"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800" b="1" dirty="0">
                          <a:effectLst/>
                          <a:latin typeface="Times New Roman" panose="02020603050405020304" pitchFamily="18" charset="0"/>
                          <a:ea typeface="Times New Roman" panose="02020603050405020304" pitchFamily="18" charset="0"/>
                        </a:rPr>
                        <a:t>Seismic category of lifts</a:t>
                      </a:r>
                      <a:endParaRPr lang="en-GB"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800" b="1" dirty="0">
                          <a:effectLst/>
                          <a:latin typeface="Times New Roman" panose="02020603050405020304" pitchFamily="18" charset="0"/>
                          <a:ea typeface="Times New Roman" panose="02020603050405020304" pitchFamily="18" charset="0"/>
                        </a:rPr>
                        <a:t>Note</a:t>
                      </a:r>
                      <a:endParaRPr lang="en-GB"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034">
                <a:tc>
                  <a:txBody>
                    <a:bodyPr/>
                    <a:lstStyle/>
                    <a:p>
                      <a:pPr algn="ctr">
                        <a:spcAft>
                          <a:spcPts val="0"/>
                        </a:spcAft>
                      </a:pPr>
                      <a:r>
                        <a:rPr lang="mk-MK" sz="1600" dirty="0">
                          <a:effectLst/>
                          <a:latin typeface="Times New Roman" panose="02020603050405020304" pitchFamily="18" charset="0"/>
                          <a:ea typeface="Times New Roman" panose="02020603050405020304" pitchFamily="18" charset="0"/>
                        </a:rPr>
                        <a:t>1 &lt; a</a:t>
                      </a:r>
                      <a:r>
                        <a:rPr lang="en-US" sz="1600" baseline="-25000" dirty="0">
                          <a:effectLst/>
                          <a:latin typeface="Times New Roman" panose="02020603050405020304" pitchFamily="18" charset="0"/>
                          <a:ea typeface="Times New Roman" panose="02020603050405020304" pitchFamily="18" charset="0"/>
                        </a:rPr>
                        <a:t>d</a:t>
                      </a:r>
                      <a:r>
                        <a:rPr lang="mk-MK" sz="1600" dirty="0">
                          <a:effectLst/>
                          <a:latin typeface="Times New Roman" panose="02020603050405020304" pitchFamily="18" charset="0"/>
                          <a:ea typeface="Times New Roman" panose="02020603050405020304" pitchFamily="18" charset="0"/>
                        </a:rPr>
                        <a:t> ≤ 2,5</a:t>
                      </a:r>
                      <a:endParaRPr lang="en-GB"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Times New Roman" panose="02020603050405020304" pitchFamily="18" charset="0"/>
                          <a:ea typeface="Times New Roman" panose="02020603050405020304" pitchFamily="18" charset="0"/>
                        </a:rPr>
                        <a:t>1</a:t>
                      </a:r>
                      <a:endParaRPr lang="en-GB"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dirty="0">
                          <a:effectLst/>
                          <a:latin typeface="Times New Roman" panose="02020603050405020304" pitchFamily="18" charset="0"/>
                          <a:ea typeface="Times New Roman" panose="02020603050405020304" pitchFamily="18" charset="0"/>
                        </a:rPr>
                        <a:t>Minor correction actions required</a:t>
                      </a:r>
                      <a:endParaRPr lang="en-GB"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6034">
                <a:tc>
                  <a:txBody>
                    <a:bodyPr/>
                    <a:lstStyle/>
                    <a:p>
                      <a:pPr algn="ctr">
                        <a:spcAft>
                          <a:spcPts val="0"/>
                        </a:spcAft>
                      </a:pPr>
                      <a:r>
                        <a:rPr lang="mk-MK" sz="1600">
                          <a:effectLst/>
                          <a:latin typeface="Times New Roman" panose="02020603050405020304" pitchFamily="18" charset="0"/>
                          <a:ea typeface="Times New Roman" panose="02020603050405020304" pitchFamily="18" charset="0"/>
                        </a:rPr>
                        <a:t>2,5 &lt; a</a:t>
                      </a:r>
                      <a:r>
                        <a:rPr lang="en-US" sz="1600" baseline="-25000">
                          <a:effectLst/>
                          <a:latin typeface="Times New Roman" panose="02020603050405020304" pitchFamily="18" charset="0"/>
                          <a:ea typeface="Times New Roman" panose="02020603050405020304" pitchFamily="18" charset="0"/>
                        </a:rPr>
                        <a:t>d</a:t>
                      </a:r>
                      <a:r>
                        <a:rPr lang="mk-MK" sz="1600">
                          <a:effectLst/>
                          <a:latin typeface="Times New Roman" panose="02020603050405020304" pitchFamily="18" charset="0"/>
                          <a:ea typeface="Times New Roman" panose="02020603050405020304" pitchFamily="18" charset="0"/>
                        </a:rPr>
                        <a:t> ≤ 4</a:t>
                      </a:r>
                      <a:endParaRPr lang="en-GB"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Times New Roman" panose="02020603050405020304" pitchFamily="18" charset="0"/>
                          <a:ea typeface="Times New Roman" panose="02020603050405020304" pitchFamily="18" charset="0"/>
                        </a:rPr>
                        <a:t>2</a:t>
                      </a:r>
                      <a:endParaRPr lang="en-GB"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dirty="0">
                          <a:effectLst/>
                          <a:latin typeface="Times New Roman" panose="02020603050405020304" pitchFamily="18" charset="0"/>
                          <a:ea typeface="Times New Roman" panose="02020603050405020304" pitchFamily="18" charset="0"/>
                        </a:rPr>
                        <a:t>Medium correction actions required</a:t>
                      </a:r>
                      <a:endParaRPr lang="en-GB"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6034">
                <a:tc>
                  <a:txBody>
                    <a:bodyPr/>
                    <a:lstStyle/>
                    <a:p>
                      <a:pPr algn="ctr">
                        <a:spcAft>
                          <a:spcPts val="0"/>
                        </a:spcAft>
                      </a:pPr>
                      <a:r>
                        <a:rPr lang="mk-MK" sz="1600">
                          <a:effectLst/>
                          <a:latin typeface="Times New Roman" panose="02020603050405020304" pitchFamily="18" charset="0"/>
                          <a:ea typeface="Times New Roman" panose="02020603050405020304" pitchFamily="18" charset="0"/>
                        </a:rPr>
                        <a:t>a</a:t>
                      </a:r>
                      <a:r>
                        <a:rPr lang="en-US" sz="1600" baseline="-25000">
                          <a:effectLst/>
                          <a:latin typeface="Times New Roman" panose="02020603050405020304" pitchFamily="18" charset="0"/>
                          <a:ea typeface="Times New Roman" panose="02020603050405020304" pitchFamily="18" charset="0"/>
                        </a:rPr>
                        <a:t>d</a:t>
                      </a:r>
                      <a:r>
                        <a:rPr lang="mk-MK" sz="1600">
                          <a:effectLst/>
                          <a:latin typeface="Times New Roman" panose="02020603050405020304" pitchFamily="18" charset="0"/>
                          <a:ea typeface="Times New Roman" panose="02020603050405020304" pitchFamily="18" charset="0"/>
                        </a:rPr>
                        <a:t>&gt; 4</a:t>
                      </a:r>
                      <a:endParaRPr lang="en-GB"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Times New Roman" panose="02020603050405020304" pitchFamily="18" charset="0"/>
                          <a:ea typeface="Times New Roman" panose="02020603050405020304" pitchFamily="18" charset="0"/>
                        </a:rPr>
                        <a:t>3</a:t>
                      </a:r>
                      <a:endParaRPr lang="en-GB" sz="16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dirty="0">
                          <a:effectLst/>
                          <a:latin typeface="Times New Roman" panose="02020603050405020304" pitchFamily="18" charset="0"/>
                          <a:ea typeface="Times New Roman" panose="02020603050405020304" pitchFamily="18" charset="0"/>
                        </a:rPr>
                        <a:t>Substantial corrective actions required</a:t>
                      </a:r>
                      <a:endParaRPr lang="en-GB"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3" name="Слика 2">
            <a:extLst>
              <a:ext uri="{FF2B5EF4-FFF2-40B4-BE49-F238E27FC236}">
                <a16:creationId xmlns:a16="http://schemas.microsoft.com/office/drawing/2014/main" id="{615DBAB8-0859-25D1-4F1B-77B9F7A4AC98}"/>
              </a:ext>
            </a:extLst>
          </p:cNvPr>
          <p:cNvPicPr>
            <a:picLocks noChangeAspect="1"/>
          </p:cNvPicPr>
          <p:nvPr/>
        </p:nvPicPr>
        <p:blipFill>
          <a:blip r:embed="rId2"/>
          <a:stretch>
            <a:fillRect/>
          </a:stretch>
        </p:blipFill>
        <p:spPr>
          <a:xfrm>
            <a:off x="8316416" y="1624427"/>
            <a:ext cx="365792" cy="3609145"/>
          </a:xfrm>
          <a:prstGeom prst="rect">
            <a:avLst/>
          </a:prstGeom>
        </p:spPr>
      </p:pic>
    </p:spTree>
    <p:extLst>
      <p:ext uri="{BB962C8B-B14F-4D97-AF65-F5344CB8AC3E}">
        <p14:creationId xmlns:p14="http://schemas.microsoft.com/office/powerpoint/2010/main" val="2049162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a:xfrm>
            <a:off x="457200" y="332656"/>
            <a:ext cx="7467600" cy="580926"/>
          </a:xfrm>
        </p:spPr>
        <p:txBody>
          <a:bodyPr>
            <a:normAutofit/>
          </a:bodyPr>
          <a:lstStyle/>
          <a:p>
            <a:r>
              <a:rPr lang="en-GB" dirty="0">
                <a:solidFill>
                  <a:srgbClr val="4F271C"/>
                </a:solidFill>
              </a:rPr>
              <a:t>Seismic zoning of North Macedonia</a:t>
            </a:r>
            <a:endParaRPr lang="en-GB" sz="1800" baseline="-25000" dirty="0"/>
          </a:p>
        </p:txBody>
      </p:sp>
      <p:pic>
        <p:nvPicPr>
          <p:cNvPr id="5" name="Резервирано место за содржина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077402"/>
            <a:ext cx="7467600" cy="4721015"/>
          </a:xfrm>
        </p:spPr>
      </p:pic>
      <p:sp>
        <p:nvSpPr>
          <p:cNvPr id="6" name="Правоаголник 5"/>
          <p:cNvSpPr/>
          <p:nvPr/>
        </p:nvSpPr>
        <p:spPr>
          <a:xfrm>
            <a:off x="457200" y="5805264"/>
            <a:ext cx="7467600" cy="738664"/>
          </a:xfrm>
          <a:prstGeom prst="rect">
            <a:avLst/>
          </a:prstGeom>
        </p:spPr>
        <p:txBody>
          <a:bodyPr wrap="square">
            <a:spAutoFit/>
          </a:bodyPr>
          <a:lstStyle/>
          <a:p>
            <a:r>
              <a:rPr lang="en-GB" sz="1400" i="1" cap="small" dirty="0">
                <a:solidFill>
                  <a:srgbClr val="000000"/>
                </a:solidFill>
                <a:latin typeface="TimesNewRoman,Italic"/>
                <a:ea typeface="+mj-ea"/>
                <a:cs typeface="+mj-cs"/>
              </a:rPr>
              <a:t>T</a:t>
            </a:r>
            <a:r>
              <a:rPr lang="en-GB" sz="1400" cap="small" baseline="-25000" dirty="0">
                <a:solidFill>
                  <a:srgbClr val="000000"/>
                </a:solidFill>
                <a:latin typeface="TimesNewRoman"/>
                <a:ea typeface="+mj-ea"/>
                <a:cs typeface="+mj-cs"/>
              </a:rPr>
              <a:t>NCR</a:t>
            </a:r>
            <a:r>
              <a:rPr lang="en-GB" sz="1400" cap="small" dirty="0">
                <a:solidFill>
                  <a:srgbClr val="000000"/>
                </a:solidFill>
                <a:latin typeface="TimesNewRoman"/>
                <a:ea typeface="+mj-ea"/>
                <a:cs typeface="+mj-cs"/>
              </a:rPr>
              <a:t> = 475 years - reference return period of the seismic action for the no-collapse requirement or equivalently</a:t>
            </a:r>
            <a:br>
              <a:rPr lang="en-GB" sz="1400" cap="small" dirty="0">
                <a:solidFill>
                  <a:srgbClr val="000000"/>
                </a:solidFill>
                <a:latin typeface="TimesNewRoman"/>
                <a:ea typeface="+mj-ea"/>
                <a:cs typeface="+mj-cs"/>
              </a:rPr>
            </a:br>
            <a:r>
              <a:rPr lang="en-GB" sz="1400" i="1" cap="small" dirty="0">
                <a:solidFill>
                  <a:srgbClr val="000000"/>
                </a:solidFill>
                <a:latin typeface="TimesNewRoman,Italic"/>
                <a:ea typeface="+mj-ea"/>
                <a:cs typeface="+mj-cs"/>
              </a:rPr>
              <a:t>P</a:t>
            </a:r>
            <a:r>
              <a:rPr lang="en-GB" sz="1400" cap="small" baseline="-25000" dirty="0">
                <a:solidFill>
                  <a:srgbClr val="000000"/>
                </a:solidFill>
                <a:latin typeface="TimesNewRoman"/>
                <a:ea typeface="+mj-ea"/>
                <a:cs typeface="+mj-cs"/>
              </a:rPr>
              <a:t>NCR = </a:t>
            </a:r>
            <a:r>
              <a:rPr lang="en-GB" sz="1400" cap="small" dirty="0">
                <a:solidFill>
                  <a:srgbClr val="000000"/>
                </a:solidFill>
                <a:latin typeface="TimesNewRoman"/>
                <a:ea typeface="+mj-ea"/>
                <a:cs typeface="+mj-cs"/>
              </a:rPr>
              <a:t>50 years -  reference probability of exceedance</a:t>
            </a:r>
            <a:endParaRPr lang="en-GB" sz="1400" dirty="0"/>
          </a:p>
        </p:txBody>
      </p:sp>
      <p:pic>
        <p:nvPicPr>
          <p:cNvPr id="3" name="Слика 2">
            <a:extLst>
              <a:ext uri="{FF2B5EF4-FFF2-40B4-BE49-F238E27FC236}">
                <a16:creationId xmlns:a16="http://schemas.microsoft.com/office/drawing/2014/main" id="{487CA322-2F7F-0C7D-5BDD-FF69621364C7}"/>
              </a:ext>
            </a:extLst>
          </p:cNvPr>
          <p:cNvPicPr>
            <a:picLocks noChangeAspect="1"/>
          </p:cNvPicPr>
          <p:nvPr/>
        </p:nvPicPr>
        <p:blipFill>
          <a:blip r:embed="rId3"/>
          <a:stretch>
            <a:fillRect/>
          </a:stretch>
        </p:blipFill>
        <p:spPr>
          <a:xfrm>
            <a:off x="8321008" y="1633336"/>
            <a:ext cx="365792" cy="3609145"/>
          </a:xfrm>
          <a:prstGeom prst="rect">
            <a:avLst/>
          </a:prstGeom>
        </p:spPr>
      </p:pic>
    </p:spTree>
    <p:extLst>
      <p:ext uri="{BB962C8B-B14F-4D97-AF65-F5344CB8AC3E}">
        <p14:creationId xmlns:p14="http://schemas.microsoft.com/office/powerpoint/2010/main" val="2308408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p:txBody>
          <a:bodyPr/>
          <a:lstStyle/>
          <a:p>
            <a:r>
              <a:rPr lang="en-GB" dirty="0"/>
              <a:t>Seismic categories of lifts in North Macedonia</a:t>
            </a:r>
          </a:p>
        </p:txBody>
      </p:sp>
      <p:graphicFrame>
        <p:nvGraphicFramePr>
          <p:cNvPr id="7" name="Резервирано место за содржина 6"/>
          <p:cNvGraphicFramePr>
            <a:graphicFrameLocks noGrp="1"/>
          </p:cNvGraphicFramePr>
          <p:nvPr>
            <p:ph sz="quarter" idx="1"/>
            <p:extLst>
              <p:ext uri="{D42A27DB-BD31-4B8C-83A1-F6EECF244321}">
                <p14:modId xmlns:p14="http://schemas.microsoft.com/office/powerpoint/2010/main" val="2199268199"/>
              </p:ext>
            </p:extLst>
          </p:nvPr>
        </p:nvGraphicFramePr>
        <p:xfrm>
          <a:off x="2555776" y="1268754"/>
          <a:ext cx="3251261" cy="5472630"/>
        </p:xfrm>
        <a:graphic>
          <a:graphicData uri="http://schemas.openxmlformats.org/drawingml/2006/table">
            <a:tbl>
              <a:tblPr firstRow="1" firstCol="1" bandRow="1"/>
              <a:tblGrid>
                <a:gridCol w="517119">
                  <a:extLst>
                    <a:ext uri="{9D8B030D-6E8A-4147-A177-3AD203B41FA5}">
                      <a16:colId xmlns:a16="http://schemas.microsoft.com/office/drawing/2014/main" val="20000"/>
                    </a:ext>
                  </a:extLst>
                </a:gridCol>
                <a:gridCol w="395035">
                  <a:extLst>
                    <a:ext uri="{9D8B030D-6E8A-4147-A177-3AD203B41FA5}">
                      <a16:colId xmlns:a16="http://schemas.microsoft.com/office/drawing/2014/main" val="20001"/>
                    </a:ext>
                  </a:extLst>
                </a:gridCol>
                <a:gridCol w="383430">
                  <a:extLst>
                    <a:ext uri="{9D8B030D-6E8A-4147-A177-3AD203B41FA5}">
                      <a16:colId xmlns:a16="http://schemas.microsoft.com/office/drawing/2014/main" val="20002"/>
                    </a:ext>
                  </a:extLst>
                </a:gridCol>
                <a:gridCol w="517119">
                  <a:extLst>
                    <a:ext uri="{9D8B030D-6E8A-4147-A177-3AD203B41FA5}">
                      <a16:colId xmlns:a16="http://schemas.microsoft.com/office/drawing/2014/main" val="20003"/>
                    </a:ext>
                  </a:extLst>
                </a:gridCol>
                <a:gridCol w="517119">
                  <a:extLst>
                    <a:ext uri="{9D8B030D-6E8A-4147-A177-3AD203B41FA5}">
                      <a16:colId xmlns:a16="http://schemas.microsoft.com/office/drawing/2014/main" val="20004"/>
                    </a:ext>
                  </a:extLst>
                </a:gridCol>
                <a:gridCol w="460951">
                  <a:extLst>
                    <a:ext uri="{9D8B030D-6E8A-4147-A177-3AD203B41FA5}">
                      <a16:colId xmlns:a16="http://schemas.microsoft.com/office/drawing/2014/main" val="20005"/>
                    </a:ext>
                  </a:extLst>
                </a:gridCol>
                <a:gridCol w="460488">
                  <a:extLst>
                    <a:ext uri="{9D8B030D-6E8A-4147-A177-3AD203B41FA5}">
                      <a16:colId xmlns:a16="http://schemas.microsoft.com/office/drawing/2014/main" val="20006"/>
                    </a:ext>
                  </a:extLst>
                </a:gridCol>
              </a:tblGrid>
              <a:tr h="149215">
                <a:tc gridSpan="7">
                  <a:txBody>
                    <a:bodyPr/>
                    <a:lstStyle/>
                    <a:p>
                      <a:pPr algn="ctr">
                        <a:spcAft>
                          <a:spcPts val="0"/>
                        </a:spcAft>
                      </a:pPr>
                      <a:r>
                        <a:rPr lang="en-US" sz="700" b="1" dirty="0">
                          <a:solidFill>
                            <a:srgbClr val="000000"/>
                          </a:solidFill>
                          <a:effectLst/>
                          <a:latin typeface="Times New Roman" panose="02020603050405020304" pitchFamily="18" charset="0"/>
                          <a:ea typeface="Times New Roman" panose="02020603050405020304" pitchFamily="18" charset="0"/>
                        </a:rPr>
                        <a:t>Seismic zone</a:t>
                      </a:r>
                      <a:r>
                        <a:rPr lang="mk-MK" sz="700" b="1" dirty="0">
                          <a:solidFill>
                            <a:srgbClr val="000000"/>
                          </a:solidFill>
                          <a:effectLst/>
                          <a:latin typeface="Times New Roman" panose="02020603050405020304" pitchFamily="18" charset="0"/>
                          <a:ea typeface="Times New Roman" panose="02020603050405020304" pitchFamily="18" charset="0"/>
                        </a:rPr>
                        <a:t> Z-5 (</a:t>
                      </a:r>
                      <a:r>
                        <a:rPr lang="mk-MK" sz="700" b="1" dirty="0" err="1">
                          <a:solidFill>
                            <a:srgbClr val="000000"/>
                          </a:solidFill>
                          <a:effectLst/>
                          <a:latin typeface="Times New Roman" panose="02020603050405020304" pitchFamily="18" charset="0"/>
                          <a:ea typeface="Times New Roman" panose="02020603050405020304" pitchFamily="18" charset="0"/>
                        </a:rPr>
                        <a:t>a</a:t>
                      </a:r>
                      <a:r>
                        <a:rPr lang="mk-MK" sz="700" b="1" baseline="-25000" dirty="0" err="1">
                          <a:solidFill>
                            <a:srgbClr val="000000"/>
                          </a:solidFill>
                          <a:effectLst/>
                          <a:latin typeface="Times New Roman" panose="02020603050405020304" pitchFamily="18" charset="0"/>
                          <a:ea typeface="Times New Roman" panose="02020603050405020304" pitchFamily="18" charset="0"/>
                        </a:rPr>
                        <a:t>d</a:t>
                      </a:r>
                      <a:r>
                        <a:rPr lang="mk-MK" sz="700" b="1" dirty="0">
                          <a:solidFill>
                            <a:srgbClr val="000000"/>
                          </a:solidFill>
                          <a:effectLst/>
                          <a:latin typeface="Times New Roman" panose="02020603050405020304" pitchFamily="18" charset="0"/>
                          <a:ea typeface="Times New Roman" panose="02020603050405020304" pitchFamily="18" charset="0"/>
                        </a:rPr>
                        <a:t> = 0,30 g)</a:t>
                      </a:r>
                      <a:endParaRPr lang="en-GB" sz="900" dirty="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149215">
                <a:tc>
                  <a:txBody>
                    <a:bodyPr/>
                    <a:lstStyle/>
                    <a:p>
                      <a:pPr algn="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α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0,30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r>
                        <a:rPr lang="mk-MK" sz="700" baseline="-250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mk-MK" sz="700" dirty="0" err="1">
                          <a:solidFill>
                            <a:srgbClr val="000000"/>
                          </a:solidFill>
                          <a:effectLst/>
                          <a:latin typeface="Times New Roman" panose="02020603050405020304" pitchFamily="18" charset="0"/>
                          <a:ea typeface="Times New Roman" panose="02020603050405020304" pitchFamily="18" charset="0"/>
                        </a:rPr>
                        <a:t>a</a:t>
                      </a:r>
                      <a:r>
                        <a:rPr lang="mk-MK" sz="700" baseline="-25000" dirty="0" err="1">
                          <a:solidFill>
                            <a:srgbClr val="000000"/>
                          </a:solidFill>
                          <a:effectLst/>
                          <a:latin typeface="Times New Roman" panose="02020603050405020304" pitchFamily="18" charset="0"/>
                          <a:ea typeface="Times New Roman" panose="02020603050405020304" pitchFamily="18" charset="0"/>
                        </a:rPr>
                        <a:t>d</a:t>
                      </a:r>
                      <a:endParaRPr lang="en-GB" sz="900" dirty="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149215">
                <a:tc rowSpan="5">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solidFill>
                            <a:srgbClr val="000000"/>
                          </a:solidFill>
                          <a:effectLst/>
                          <a:latin typeface="Times New Roman" panose="02020603050405020304" pitchFamily="18" charset="0"/>
                          <a:ea typeface="Times New Roman" panose="02020603050405020304" pitchFamily="18" charset="0"/>
                        </a:rPr>
                        <a:t>Type of soil</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dirty="0">
                          <a:effectLst/>
                          <a:latin typeface="Times New Roman" panose="02020603050405020304" pitchFamily="18" charset="0"/>
                          <a:ea typeface="Times New Roman" panose="02020603050405020304" pitchFamily="18" charset="0"/>
                        </a:rPr>
                        <a:t>γ</a:t>
                      </a:r>
                      <a:r>
                        <a:rPr lang="mk-MK" sz="700" dirty="0">
                          <a:solidFill>
                            <a:srgbClr val="000000"/>
                          </a:solidFill>
                          <a:effectLst/>
                          <a:latin typeface="Times New Roman" panose="02020603050405020304" pitchFamily="18" charset="0"/>
                          <a:ea typeface="Times New Roman" panose="02020603050405020304" pitchFamily="18" charset="0"/>
                        </a:rPr>
                        <a:t> (II)</a:t>
                      </a:r>
                      <a:endParaRPr lang="en-GB" sz="900" dirty="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(IV)</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921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0,7500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3,6788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4,4145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5,1503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04"/>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B</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1,20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0,9000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4,4145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5,2974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6,1803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05"/>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C</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0,8625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4,2306</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5,0767</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5,9228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06"/>
                  </a:ext>
                </a:extLst>
              </a:tr>
              <a:tr h="149215">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49215">
                <a:tc gridSpan="7">
                  <a:txBody>
                    <a:bodyPr/>
                    <a:lstStyle/>
                    <a:p>
                      <a:pPr algn="ctr">
                        <a:spcAft>
                          <a:spcPts val="0"/>
                        </a:spcAft>
                      </a:pPr>
                      <a:r>
                        <a:rPr lang="en-US" sz="700" b="1">
                          <a:solidFill>
                            <a:srgbClr val="000000"/>
                          </a:solidFill>
                          <a:effectLst/>
                          <a:latin typeface="Times New Roman" panose="02020603050405020304" pitchFamily="18" charset="0"/>
                          <a:ea typeface="Times New Roman" panose="02020603050405020304" pitchFamily="18" charset="0"/>
                        </a:rPr>
                        <a:t>Seismic zone</a:t>
                      </a:r>
                      <a:r>
                        <a:rPr lang="mk-MK" sz="700" b="1">
                          <a:solidFill>
                            <a:srgbClr val="000000"/>
                          </a:solidFill>
                          <a:effectLst/>
                          <a:latin typeface="Times New Roman" panose="02020603050405020304" pitchFamily="18" charset="0"/>
                          <a:ea typeface="Times New Roman" panose="02020603050405020304" pitchFamily="18" charset="0"/>
                        </a:rPr>
                        <a:t> Z-4 (a</a:t>
                      </a:r>
                      <a:r>
                        <a:rPr lang="mk-MK" sz="700" b="1" baseline="-25000">
                          <a:solidFill>
                            <a:srgbClr val="000000"/>
                          </a:solidFill>
                          <a:effectLst/>
                          <a:latin typeface="Times New Roman" panose="02020603050405020304" pitchFamily="18" charset="0"/>
                          <a:ea typeface="Times New Roman" panose="02020603050405020304" pitchFamily="18" charset="0"/>
                        </a:rPr>
                        <a:t>d</a:t>
                      </a:r>
                      <a:r>
                        <a:rPr lang="mk-MK" sz="700" b="1">
                          <a:solidFill>
                            <a:srgbClr val="000000"/>
                          </a:solidFill>
                          <a:effectLst/>
                          <a:latin typeface="Times New Roman" panose="02020603050405020304" pitchFamily="18" charset="0"/>
                          <a:ea typeface="Times New Roman" panose="02020603050405020304" pitchFamily="18" charset="0"/>
                        </a:rPr>
                        <a:t> = 0,25 g)</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8"/>
                  </a:ext>
                </a:extLst>
              </a:tr>
              <a:tr h="149215">
                <a:tc>
                  <a:txBody>
                    <a:bodyPr/>
                    <a:lstStyle/>
                    <a:p>
                      <a:pPr algn="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α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0,25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r>
                        <a:rPr lang="mk-MK" sz="700" baseline="-250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r>
                        <a:rPr lang="mk-MK" sz="700" baseline="-25000">
                          <a:solidFill>
                            <a:srgbClr val="000000"/>
                          </a:solidFill>
                          <a:effectLst/>
                          <a:latin typeface="Times New Roman" panose="02020603050405020304" pitchFamily="18" charset="0"/>
                          <a:ea typeface="Times New Roman" panose="02020603050405020304" pitchFamily="18" charset="0"/>
                        </a:rPr>
                        <a:t>d</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9"/>
                  </a:ext>
                </a:extLst>
              </a:tr>
              <a:tr h="149215">
                <a:tc rowSpan="5">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solidFill>
                            <a:srgbClr val="000000"/>
                          </a:solidFill>
                          <a:effectLst/>
                          <a:latin typeface="Times New Roman" panose="02020603050405020304" pitchFamily="18" charset="0"/>
                          <a:ea typeface="Times New Roman" panose="02020603050405020304" pitchFamily="18" charset="0"/>
                        </a:rPr>
                        <a:t>Type of soil</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(IV)</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4921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0,6250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3,0656</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3,6788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4,2919</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12"/>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B</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1,20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0,7500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3,6788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4,4145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5,1503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13"/>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C</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0,7188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3,5255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4,2306</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4,9357</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14"/>
                  </a:ext>
                </a:extLst>
              </a:tr>
              <a:tr h="149215">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49215">
                <a:tc gridSpan="7">
                  <a:txBody>
                    <a:bodyPr/>
                    <a:lstStyle/>
                    <a:p>
                      <a:pPr algn="ctr">
                        <a:spcAft>
                          <a:spcPts val="0"/>
                        </a:spcAft>
                      </a:pPr>
                      <a:r>
                        <a:rPr lang="en-US" sz="700" b="1">
                          <a:solidFill>
                            <a:srgbClr val="000000"/>
                          </a:solidFill>
                          <a:effectLst/>
                          <a:latin typeface="Times New Roman" panose="02020603050405020304" pitchFamily="18" charset="0"/>
                          <a:ea typeface="Times New Roman" panose="02020603050405020304" pitchFamily="18" charset="0"/>
                        </a:rPr>
                        <a:t>Seismic zone</a:t>
                      </a:r>
                      <a:r>
                        <a:rPr lang="mk-MK" sz="700" b="1">
                          <a:solidFill>
                            <a:srgbClr val="000000"/>
                          </a:solidFill>
                          <a:effectLst/>
                          <a:latin typeface="Times New Roman" panose="02020603050405020304" pitchFamily="18" charset="0"/>
                          <a:ea typeface="Times New Roman" panose="02020603050405020304" pitchFamily="18" charset="0"/>
                        </a:rPr>
                        <a:t> Z-3 (a</a:t>
                      </a:r>
                      <a:r>
                        <a:rPr lang="mk-MK" sz="700" b="1" baseline="-25000">
                          <a:solidFill>
                            <a:srgbClr val="000000"/>
                          </a:solidFill>
                          <a:effectLst/>
                          <a:latin typeface="Times New Roman" panose="02020603050405020304" pitchFamily="18" charset="0"/>
                          <a:ea typeface="Times New Roman" panose="02020603050405020304" pitchFamily="18" charset="0"/>
                        </a:rPr>
                        <a:t>d</a:t>
                      </a:r>
                      <a:r>
                        <a:rPr lang="mk-MK" sz="700" b="1">
                          <a:solidFill>
                            <a:srgbClr val="000000"/>
                          </a:solidFill>
                          <a:effectLst/>
                          <a:latin typeface="Times New Roman" panose="02020603050405020304" pitchFamily="18" charset="0"/>
                          <a:ea typeface="Times New Roman" panose="02020603050405020304" pitchFamily="18" charset="0"/>
                        </a:rPr>
                        <a:t> = 0,20 g)</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16"/>
                  </a:ext>
                </a:extLst>
              </a:tr>
              <a:tr h="149215">
                <a:tc>
                  <a:txBody>
                    <a:bodyPr/>
                    <a:lstStyle/>
                    <a:p>
                      <a:pPr algn="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α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0,20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r>
                        <a:rPr lang="mk-MK" sz="700" baseline="-250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r>
                        <a:rPr lang="mk-MK" sz="700" baseline="-25000">
                          <a:solidFill>
                            <a:srgbClr val="000000"/>
                          </a:solidFill>
                          <a:effectLst/>
                          <a:latin typeface="Times New Roman" panose="02020603050405020304" pitchFamily="18" charset="0"/>
                          <a:ea typeface="Times New Roman" panose="02020603050405020304" pitchFamily="18" charset="0"/>
                        </a:rPr>
                        <a:t>d</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17"/>
                  </a:ext>
                </a:extLst>
              </a:tr>
              <a:tr h="149215">
                <a:tc rowSpan="5">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solidFill>
                            <a:srgbClr val="000000"/>
                          </a:solidFill>
                          <a:effectLst/>
                          <a:latin typeface="Times New Roman" panose="02020603050405020304" pitchFamily="18" charset="0"/>
                          <a:ea typeface="Times New Roman" panose="02020603050405020304" pitchFamily="18" charset="0"/>
                        </a:rPr>
                        <a:t>Type of soil</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(IV)</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4921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0,5000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2,4525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2,943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3,4335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0020"/>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B</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1,20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0,6000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2,9430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3,5316</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4,1202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21"/>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C</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0,5750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2,8204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3,3845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3,9485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0022"/>
                  </a:ext>
                </a:extLst>
              </a:tr>
              <a:tr h="149215">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49215">
                <a:tc gridSpan="7">
                  <a:txBody>
                    <a:bodyPr/>
                    <a:lstStyle/>
                    <a:p>
                      <a:pPr algn="ctr">
                        <a:spcAft>
                          <a:spcPts val="0"/>
                        </a:spcAft>
                      </a:pPr>
                      <a:r>
                        <a:rPr lang="en-US" sz="700" b="1">
                          <a:solidFill>
                            <a:srgbClr val="000000"/>
                          </a:solidFill>
                          <a:effectLst/>
                          <a:latin typeface="Times New Roman" panose="02020603050405020304" pitchFamily="18" charset="0"/>
                          <a:ea typeface="Times New Roman" panose="02020603050405020304" pitchFamily="18" charset="0"/>
                        </a:rPr>
                        <a:t>Seismic zone</a:t>
                      </a:r>
                      <a:r>
                        <a:rPr lang="mk-MK" sz="700" b="1">
                          <a:solidFill>
                            <a:srgbClr val="000000"/>
                          </a:solidFill>
                          <a:effectLst/>
                          <a:latin typeface="Times New Roman" panose="02020603050405020304" pitchFamily="18" charset="0"/>
                          <a:ea typeface="Times New Roman" panose="02020603050405020304" pitchFamily="18" charset="0"/>
                        </a:rPr>
                        <a:t> Z-2 (a</a:t>
                      </a:r>
                      <a:r>
                        <a:rPr lang="mk-MK" sz="700" b="1" baseline="-25000">
                          <a:solidFill>
                            <a:srgbClr val="000000"/>
                          </a:solidFill>
                          <a:effectLst/>
                          <a:latin typeface="Times New Roman" panose="02020603050405020304" pitchFamily="18" charset="0"/>
                          <a:ea typeface="Times New Roman" panose="02020603050405020304" pitchFamily="18" charset="0"/>
                        </a:rPr>
                        <a:t>d</a:t>
                      </a:r>
                      <a:r>
                        <a:rPr lang="mk-MK" sz="700" b="1">
                          <a:solidFill>
                            <a:srgbClr val="000000"/>
                          </a:solidFill>
                          <a:effectLst/>
                          <a:latin typeface="Times New Roman" panose="02020603050405020304" pitchFamily="18" charset="0"/>
                          <a:ea typeface="Times New Roman" panose="02020603050405020304" pitchFamily="18" charset="0"/>
                        </a:rPr>
                        <a:t> = 0,15 g)</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24"/>
                  </a:ext>
                </a:extLst>
              </a:tr>
              <a:tr h="149215">
                <a:tc>
                  <a:txBody>
                    <a:bodyPr/>
                    <a:lstStyle/>
                    <a:p>
                      <a:pPr algn="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α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0,15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r>
                        <a:rPr lang="mk-MK" sz="700" baseline="-250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r>
                        <a:rPr lang="mk-MK" sz="700" baseline="-25000">
                          <a:solidFill>
                            <a:srgbClr val="000000"/>
                          </a:solidFill>
                          <a:effectLst/>
                          <a:latin typeface="Times New Roman" panose="02020603050405020304" pitchFamily="18" charset="0"/>
                          <a:ea typeface="Times New Roman" panose="02020603050405020304" pitchFamily="18" charset="0"/>
                        </a:rPr>
                        <a:t>d</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25"/>
                  </a:ext>
                </a:extLst>
              </a:tr>
              <a:tr h="149215">
                <a:tc rowSpan="5">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solidFill>
                            <a:srgbClr val="000000"/>
                          </a:solidFill>
                          <a:effectLst/>
                          <a:latin typeface="Times New Roman" panose="02020603050405020304" pitchFamily="18" charset="0"/>
                          <a:ea typeface="Times New Roman" panose="02020603050405020304" pitchFamily="18" charset="0"/>
                        </a:rPr>
                        <a:t>Type of soil</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(IV)</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4921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0,3750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1,8394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2,2073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2,5751</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0028"/>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B</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1,20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0,4500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2,2073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2,6487</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3,0902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0029"/>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C</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0,4313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2,1153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2,5383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2,9614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0030"/>
                  </a:ext>
                </a:extLst>
              </a:tr>
              <a:tr h="149215">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GB" sz="700">
                        <a:effectLst/>
                        <a:latin typeface="Times New Roman" panose="02020603050405020304" pitchFamily="18" charset="0"/>
                      </a:endParaRPr>
                    </a:p>
                  </a:txBody>
                  <a:tcPr marL="50533" marR="5053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49215">
                <a:tc gridSpan="7">
                  <a:txBody>
                    <a:bodyPr/>
                    <a:lstStyle/>
                    <a:p>
                      <a:pPr algn="ctr">
                        <a:spcAft>
                          <a:spcPts val="0"/>
                        </a:spcAft>
                      </a:pPr>
                      <a:r>
                        <a:rPr lang="en-US" sz="700" b="1">
                          <a:solidFill>
                            <a:srgbClr val="000000"/>
                          </a:solidFill>
                          <a:effectLst/>
                          <a:latin typeface="Times New Roman" panose="02020603050405020304" pitchFamily="18" charset="0"/>
                          <a:ea typeface="Times New Roman" panose="02020603050405020304" pitchFamily="18" charset="0"/>
                        </a:rPr>
                        <a:t>Seismic zone</a:t>
                      </a:r>
                      <a:r>
                        <a:rPr lang="mk-MK" sz="700" b="1">
                          <a:solidFill>
                            <a:srgbClr val="000000"/>
                          </a:solidFill>
                          <a:effectLst/>
                          <a:latin typeface="Times New Roman" panose="02020603050405020304" pitchFamily="18" charset="0"/>
                          <a:ea typeface="Times New Roman" panose="02020603050405020304" pitchFamily="18" charset="0"/>
                        </a:rPr>
                        <a:t> Z-1 (a</a:t>
                      </a:r>
                      <a:r>
                        <a:rPr lang="mk-MK" sz="700" b="1" baseline="-25000">
                          <a:solidFill>
                            <a:srgbClr val="000000"/>
                          </a:solidFill>
                          <a:effectLst/>
                          <a:latin typeface="Times New Roman" panose="02020603050405020304" pitchFamily="18" charset="0"/>
                          <a:ea typeface="Times New Roman" panose="02020603050405020304" pitchFamily="18" charset="0"/>
                        </a:rPr>
                        <a:t>d</a:t>
                      </a:r>
                      <a:r>
                        <a:rPr lang="mk-MK" sz="700" b="1">
                          <a:solidFill>
                            <a:srgbClr val="000000"/>
                          </a:solidFill>
                          <a:effectLst/>
                          <a:latin typeface="Times New Roman" panose="02020603050405020304" pitchFamily="18" charset="0"/>
                          <a:ea typeface="Times New Roman" panose="02020603050405020304" pitchFamily="18" charset="0"/>
                        </a:rPr>
                        <a:t> = 0,10 g)</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32"/>
                  </a:ext>
                </a:extLst>
              </a:tr>
              <a:tr h="149215">
                <a:tc>
                  <a:txBody>
                    <a:bodyPr/>
                    <a:lstStyle/>
                    <a:p>
                      <a:pPr algn="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α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b="1">
                          <a:solidFill>
                            <a:srgbClr val="000000"/>
                          </a:solidFill>
                          <a:effectLst/>
                          <a:latin typeface="Times New Roman" panose="02020603050405020304" pitchFamily="18" charset="0"/>
                          <a:ea typeface="Times New Roman" panose="02020603050405020304" pitchFamily="18" charset="0"/>
                        </a:rPr>
                        <a:t>0,10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S</a:t>
                      </a:r>
                      <a:r>
                        <a:rPr lang="mk-MK" sz="700" baseline="-250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r>
                        <a:rPr lang="mk-MK" sz="700" baseline="-25000">
                          <a:solidFill>
                            <a:srgbClr val="000000"/>
                          </a:solidFill>
                          <a:effectLst/>
                          <a:latin typeface="Times New Roman" panose="02020603050405020304" pitchFamily="18" charset="0"/>
                          <a:ea typeface="Times New Roman" panose="02020603050405020304" pitchFamily="18" charset="0"/>
                        </a:rPr>
                        <a:t>d</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33"/>
                  </a:ext>
                </a:extLst>
              </a:tr>
              <a:tr h="149215">
                <a:tc rowSpan="5">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 </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solidFill>
                            <a:srgbClr val="000000"/>
                          </a:solidFill>
                          <a:effectLst/>
                          <a:latin typeface="Times New Roman" panose="02020603050405020304" pitchFamily="18" charset="0"/>
                          <a:ea typeface="Times New Roman" panose="02020603050405020304" pitchFamily="18" charset="0"/>
                        </a:rPr>
                        <a:t>Type of soil</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(III)</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effectLst/>
                          <a:latin typeface="Times New Roman" panose="02020603050405020304" pitchFamily="18" charset="0"/>
                          <a:ea typeface="Times New Roman" panose="02020603050405020304" pitchFamily="18" charset="0"/>
                        </a:rPr>
                        <a:t>γ</a:t>
                      </a:r>
                      <a:r>
                        <a:rPr lang="mk-MK" sz="700">
                          <a:solidFill>
                            <a:srgbClr val="000000"/>
                          </a:solidFill>
                          <a:effectLst/>
                          <a:latin typeface="Times New Roman" panose="02020603050405020304" pitchFamily="18" charset="0"/>
                          <a:ea typeface="Times New Roman" panose="02020603050405020304" pitchFamily="18" charset="0"/>
                        </a:rPr>
                        <a:t> (IV)</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
                  </a:ext>
                </a:extLst>
              </a:tr>
              <a:tr h="14921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1,4</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5"/>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A</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0,2500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1,2263</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1,4715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1,7168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36"/>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B</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1,20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0,3000</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1,4715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1,7658</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2,0601</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37"/>
                  </a:ext>
                </a:extLst>
              </a:tr>
              <a:tr h="126098">
                <a:tc vMerge="1">
                  <a:txBody>
                    <a:bodyPr/>
                    <a:lstStyle/>
                    <a:p>
                      <a:endParaRPr lang="en-GB"/>
                    </a:p>
                  </a:txBody>
                  <a:tcPr/>
                </a:tc>
                <a:tc>
                  <a:txBody>
                    <a:bodyPr/>
                    <a:lstStyle/>
                    <a:p>
                      <a:pPr algn="ctr">
                        <a:spcAft>
                          <a:spcPts val="0"/>
                        </a:spcAft>
                      </a:pPr>
                      <a:r>
                        <a:rPr lang="mk-MK" sz="700">
                          <a:solidFill>
                            <a:srgbClr val="000000"/>
                          </a:solidFill>
                          <a:effectLst/>
                          <a:latin typeface="Times New Roman" panose="02020603050405020304" pitchFamily="18" charset="0"/>
                          <a:ea typeface="Times New Roman" panose="02020603050405020304" pitchFamily="18" charset="0"/>
                        </a:rPr>
                        <a:t>C</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1,15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0,2875</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1,4102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a:solidFill>
                            <a:srgbClr val="000000"/>
                          </a:solidFill>
                          <a:effectLst/>
                          <a:latin typeface="Times New Roman" panose="02020603050405020304" pitchFamily="18" charset="0"/>
                          <a:ea typeface="Times New Roman" panose="02020603050405020304" pitchFamily="18" charset="0"/>
                        </a:rPr>
                        <a:t>1,6922</a:t>
                      </a:r>
                      <a:endParaRPr lang="en-GB" sz="90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a:spcAft>
                          <a:spcPts val="0"/>
                        </a:spcAft>
                      </a:pPr>
                      <a:r>
                        <a:rPr lang="mk-MK" sz="700" dirty="0">
                          <a:solidFill>
                            <a:srgbClr val="000000"/>
                          </a:solidFill>
                          <a:effectLst/>
                          <a:latin typeface="Times New Roman" panose="02020603050405020304" pitchFamily="18" charset="0"/>
                          <a:ea typeface="Times New Roman" panose="02020603050405020304" pitchFamily="18" charset="0"/>
                        </a:rPr>
                        <a:t>1,9743</a:t>
                      </a:r>
                      <a:endParaRPr lang="en-GB" sz="900" dirty="0">
                        <a:effectLst/>
                        <a:latin typeface="Times New Roman" panose="02020603050405020304" pitchFamily="18" charset="0"/>
                        <a:ea typeface="Times New Roman" panose="02020603050405020304" pitchFamily="18" charset="0"/>
                      </a:endParaRPr>
                    </a:p>
                  </a:txBody>
                  <a:tcPr marL="50533" marR="505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38"/>
                  </a:ext>
                </a:extLst>
              </a:tr>
            </a:tbl>
          </a:graphicData>
        </a:graphic>
      </p:graphicFrame>
      <p:graphicFrame>
        <p:nvGraphicFramePr>
          <p:cNvPr id="8" name="Табела 7"/>
          <p:cNvGraphicFramePr>
            <a:graphicFrameLocks noGrp="1"/>
          </p:cNvGraphicFramePr>
          <p:nvPr>
            <p:extLst>
              <p:ext uri="{D42A27DB-BD31-4B8C-83A1-F6EECF244321}">
                <p14:modId xmlns:p14="http://schemas.microsoft.com/office/powerpoint/2010/main" val="48881672"/>
              </p:ext>
            </p:extLst>
          </p:nvPr>
        </p:nvGraphicFramePr>
        <p:xfrm>
          <a:off x="808502" y="4546243"/>
          <a:ext cx="894080" cy="1066800"/>
        </p:xfrm>
        <a:graphic>
          <a:graphicData uri="http://schemas.openxmlformats.org/drawingml/2006/table">
            <a:tbl>
              <a:tblPr firstRow="1" firstCol="1" bandRow="1"/>
              <a:tblGrid>
                <a:gridCol w="443865">
                  <a:extLst>
                    <a:ext uri="{9D8B030D-6E8A-4147-A177-3AD203B41FA5}">
                      <a16:colId xmlns:a16="http://schemas.microsoft.com/office/drawing/2014/main" val="20000"/>
                    </a:ext>
                  </a:extLst>
                </a:gridCol>
                <a:gridCol w="450215">
                  <a:extLst>
                    <a:ext uri="{9D8B030D-6E8A-4147-A177-3AD203B41FA5}">
                      <a16:colId xmlns:a16="http://schemas.microsoft.com/office/drawing/2014/main" val="20001"/>
                    </a:ext>
                  </a:extLst>
                </a:gridCol>
              </a:tblGrid>
              <a:tr h="0">
                <a:tc gridSpan="2">
                  <a:txBody>
                    <a:bodyPr/>
                    <a:lstStyle/>
                    <a:p>
                      <a:pPr algn="ctr">
                        <a:spcAft>
                          <a:spcPts val="0"/>
                        </a:spcAft>
                      </a:pPr>
                      <a:r>
                        <a:rPr lang="en-US" sz="1000" b="1" dirty="0">
                          <a:solidFill>
                            <a:srgbClr val="000000"/>
                          </a:solidFill>
                          <a:effectLst/>
                          <a:latin typeface="Times New Roman" panose="02020603050405020304" pitchFamily="18" charset="0"/>
                          <a:ea typeface="Times New Roman" panose="02020603050405020304" pitchFamily="18" charset="0"/>
                        </a:rPr>
                        <a:t>Seismic category of lifts</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0"/>
                  </a:ext>
                </a:extLst>
              </a:tr>
              <a:tr h="38100">
                <a:tc>
                  <a:txBody>
                    <a:bodyPr/>
                    <a:lstStyle/>
                    <a:p>
                      <a:pPr algn="ctr">
                        <a:spcAft>
                          <a:spcPts val="0"/>
                        </a:spcAft>
                      </a:pPr>
                      <a:r>
                        <a:rPr lang="en-US" sz="1000">
                          <a:solidFill>
                            <a:srgbClr val="000000"/>
                          </a:solidFill>
                          <a:effectLst/>
                          <a:latin typeface="MaksansKIR" panose="020B0503030403020204" pitchFamily="34" charset="0"/>
                          <a:ea typeface="Times New Roman" panose="02020603050405020304" pitchFamily="18" charset="0"/>
                        </a:rPr>
                        <a:t>0</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00">
                          <a:solidFill>
                            <a:srgbClr val="000000"/>
                          </a:solidFill>
                          <a:effectLst/>
                          <a:latin typeface="MaksansKIR" panose="020B0503030403020204" pitchFamily="34"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102870">
                <a:tc>
                  <a:txBody>
                    <a:bodyPr/>
                    <a:lstStyle/>
                    <a:p>
                      <a:pPr algn="ctr">
                        <a:spcAft>
                          <a:spcPts val="0"/>
                        </a:spcAft>
                      </a:pPr>
                      <a:r>
                        <a:rPr lang="en-US" sz="1000">
                          <a:solidFill>
                            <a:srgbClr val="000000"/>
                          </a:solidFill>
                          <a:effectLst/>
                          <a:latin typeface="MaksansKIR" panose="020B0503030403020204" pitchFamily="34" charset="0"/>
                          <a:ea typeface="Times New Roman" panose="02020603050405020304" pitchFamily="18" charset="0"/>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00">
                          <a:solidFill>
                            <a:srgbClr val="000000"/>
                          </a:solidFill>
                          <a:effectLst/>
                          <a:latin typeface="MaksansKIR" panose="020B0503030403020204" pitchFamily="34"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2"/>
                  </a:ext>
                </a:extLst>
              </a:tr>
              <a:tr h="85090">
                <a:tc>
                  <a:txBody>
                    <a:bodyPr/>
                    <a:lstStyle/>
                    <a:p>
                      <a:pPr algn="ctr">
                        <a:spcAft>
                          <a:spcPts val="0"/>
                        </a:spcAft>
                      </a:pPr>
                      <a:r>
                        <a:rPr lang="en-US" sz="1000">
                          <a:solidFill>
                            <a:srgbClr val="000000"/>
                          </a:solidFill>
                          <a:effectLst/>
                          <a:latin typeface="MaksansKIR" panose="020B0503030403020204" pitchFamily="34" charset="0"/>
                          <a:ea typeface="Times New Roman" panose="02020603050405020304" pitchFamily="18" charset="0"/>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00">
                          <a:solidFill>
                            <a:srgbClr val="000000"/>
                          </a:solidFill>
                          <a:effectLst/>
                          <a:latin typeface="MaksansKIR" panose="020B0503030403020204" pitchFamily="34"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0003"/>
                  </a:ext>
                </a:extLst>
              </a:tr>
              <a:tr h="44450">
                <a:tc>
                  <a:txBody>
                    <a:bodyPr/>
                    <a:lstStyle/>
                    <a:p>
                      <a:pPr algn="ctr">
                        <a:spcAft>
                          <a:spcPts val="0"/>
                        </a:spcAft>
                      </a:pPr>
                      <a:r>
                        <a:rPr lang="en-US" sz="1000">
                          <a:solidFill>
                            <a:srgbClr val="000000"/>
                          </a:solidFill>
                          <a:effectLst/>
                          <a:latin typeface="MaksansKIR" panose="020B0503030403020204" pitchFamily="34" charset="0"/>
                          <a:ea typeface="Times New Roman" panose="02020603050405020304" pitchFamily="18" charset="0"/>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00" dirty="0">
                          <a:solidFill>
                            <a:srgbClr val="000000"/>
                          </a:solidFill>
                          <a:effectLst/>
                          <a:latin typeface="MaksansKIR" panose="020B050303040302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10004"/>
                  </a:ext>
                </a:extLst>
              </a:tr>
            </a:tbl>
          </a:graphicData>
        </a:graphic>
      </p:graphicFrame>
      <p:sp>
        <p:nvSpPr>
          <p:cNvPr id="10" name="Правоаголник 9"/>
          <p:cNvSpPr/>
          <p:nvPr/>
        </p:nvSpPr>
        <p:spPr>
          <a:xfrm>
            <a:off x="5807036" y="1425190"/>
            <a:ext cx="2117763" cy="400110"/>
          </a:xfrm>
          <a:prstGeom prst="rect">
            <a:avLst/>
          </a:prstGeom>
        </p:spPr>
        <p:txBody>
          <a:bodyPr wrap="square">
            <a:spAutoFit/>
          </a:bodyPr>
          <a:lstStyle/>
          <a:p>
            <a:pPr lvl="0" eaLnBrk="0" fontAlgn="base" hangingPunct="0">
              <a:spcBef>
                <a:spcPct val="0"/>
              </a:spcBef>
              <a:spcAft>
                <a:spcPct val="0"/>
              </a:spcAft>
            </a:pP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Debar</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Struga</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Ohrid</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Pehchevo</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Berovo</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and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Valandovo</a:t>
            </a:r>
            <a:endParaRPr lang="en-GB" altLang="en-US" sz="600" dirty="0">
              <a:solidFill>
                <a:prstClr val="black"/>
              </a:solidFill>
              <a:latin typeface="Times New Roman" panose="02020603050405020304" pitchFamily="18" charset="0"/>
              <a:cs typeface="Times New Roman" panose="02020603050405020304" pitchFamily="18" charset="0"/>
            </a:endParaRPr>
          </a:p>
        </p:txBody>
      </p:sp>
      <p:sp>
        <p:nvSpPr>
          <p:cNvPr id="11" name="Правоаголник 10"/>
          <p:cNvSpPr/>
          <p:nvPr/>
        </p:nvSpPr>
        <p:spPr>
          <a:xfrm>
            <a:off x="5807037" y="2492896"/>
            <a:ext cx="2117763" cy="400110"/>
          </a:xfrm>
          <a:prstGeom prst="rect">
            <a:avLst/>
          </a:prstGeom>
        </p:spPr>
        <p:txBody>
          <a:bodyPr wrap="square">
            <a:spAutoFit/>
          </a:bodyPr>
          <a:lstStyle/>
          <a:p>
            <a:pPr lvl="0" eaLnBrk="0" fontAlgn="base" hangingPunct="0">
              <a:spcBef>
                <a:spcPct val="0"/>
              </a:spcBef>
              <a:spcAft>
                <a:spcPct val="0"/>
              </a:spcAft>
            </a:pP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Skopje</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Strumica</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Mavrovo</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and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Delchevo</a:t>
            </a:r>
            <a:endParaRPr lang="en-GB" altLang="en-US" sz="600" dirty="0">
              <a:solidFill>
                <a:prstClr val="black"/>
              </a:solidFill>
              <a:latin typeface="Times New Roman" panose="02020603050405020304" pitchFamily="18" charset="0"/>
              <a:cs typeface="Times New Roman" panose="02020603050405020304" pitchFamily="18" charset="0"/>
            </a:endParaRPr>
          </a:p>
        </p:txBody>
      </p:sp>
      <p:sp>
        <p:nvSpPr>
          <p:cNvPr id="12" name="Правоаголник 11"/>
          <p:cNvSpPr/>
          <p:nvPr/>
        </p:nvSpPr>
        <p:spPr>
          <a:xfrm>
            <a:off x="5807036" y="3733866"/>
            <a:ext cx="2117763" cy="553998"/>
          </a:xfrm>
          <a:prstGeom prst="rect">
            <a:avLst/>
          </a:prstGeom>
        </p:spPr>
        <p:txBody>
          <a:bodyPr wrap="square">
            <a:spAutoFit/>
          </a:bodyPr>
          <a:lstStyle/>
          <a:p>
            <a:pPr lvl="0" eaLnBrk="0" fontAlgn="base" hangingPunct="0">
              <a:spcBef>
                <a:spcPct val="0"/>
              </a:spcBef>
              <a:spcAft>
                <a:spcPct val="0"/>
              </a:spcAft>
            </a:pP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Gevgelija</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Kochani</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Radovish</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Kumanovo</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Tetovo</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Gostivar</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Kichevo</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and Resen</a:t>
            </a:r>
            <a:endParaRPr lang="en-GB" altLang="en-US" sz="600" dirty="0">
              <a:solidFill>
                <a:prstClr val="black"/>
              </a:solidFill>
              <a:latin typeface="Times New Roman" panose="02020603050405020304" pitchFamily="18" charset="0"/>
              <a:cs typeface="Times New Roman" panose="02020603050405020304" pitchFamily="18" charset="0"/>
            </a:endParaRPr>
          </a:p>
        </p:txBody>
      </p:sp>
      <p:sp>
        <p:nvSpPr>
          <p:cNvPr id="13" name="Правоаголник 12"/>
          <p:cNvSpPr/>
          <p:nvPr/>
        </p:nvSpPr>
        <p:spPr>
          <a:xfrm>
            <a:off x="5807036" y="5005613"/>
            <a:ext cx="2117763" cy="400110"/>
          </a:xfrm>
          <a:prstGeom prst="rect">
            <a:avLst/>
          </a:prstGeom>
        </p:spPr>
        <p:txBody>
          <a:bodyPr wrap="square">
            <a:spAutoFit/>
          </a:bodyPr>
          <a:lstStyle/>
          <a:p>
            <a:pPr lvl="0" eaLnBrk="0" fontAlgn="base" hangingPunct="0">
              <a:spcBef>
                <a:spcPct val="0"/>
              </a:spcBef>
              <a:spcAft>
                <a:spcPct val="0"/>
              </a:spcAft>
            </a:pP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Kriva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Palanka</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Shtip</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Veles</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Negotino</a:t>
            </a:r>
            <a:r>
              <a:rPr lang="mk-MK"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sz="10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Kavadarci</a:t>
            </a: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and Bitola</a:t>
            </a:r>
            <a:endParaRPr lang="en-GB" altLang="en-US" sz="600" dirty="0">
              <a:solidFill>
                <a:prstClr val="black"/>
              </a:solidFill>
              <a:latin typeface="Times New Roman" panose="02020603050405020304" pitchFamily="18" charset="0"/>
              <a:cs typeface="Times New Roman" panose="02020603050405020304" pitchFamily="18" charset="0"/>
            </a:endParaRPr>
          </a:p>
        </p:txBody>
      </p:sp>
      <p:sp>
        <p:nvSpPr>
          <p:cNvPr id="14" name="Правоаголник 13"/>
          <p:cNvSpPr/>
          <p:nvPr/>
        </p:nvSpPr>
        <p:spPr>
          <a:xfrm>
            <a:off x="5807036" y="6123472"/>
            <a:ext cx="490840" cy="246221"/>
          </a:xfrm>
          <a:prstGeom prst="rect">
            <a:avLst/>
          </a:prstGeom>
        </p:spPr>
        <p:txBody>
          <a:bodyPr wrap="none">
            <a:spAutoFit/>
          </a:bodyPr>
          <a:lstStyle/>
          <a:p>
            <a:pPr lvl="0" eaLnBrk="0" fontAlgn="base" hangingPunct="0">
              <a:spcBef>
                <a:spcPct val="0"/>
              </a:spcBef>
              <a:spcAft>
                <a:spcPct val="0"/>
              </a:spcAft>
            </a:pPr>
            <a:r>
              <a:rPr lang="en-US" altLang="en-US" sz="10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Prilep</a:t>
            </a:r>
            <a:endParaRPr lang="en-GB" altLang="en-US" sz="12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5" name="Правоаголник 14"/>
          <p:cNvSpPr/>
          <p:nvPr/>
        </p:nvSpPr>
        <p:spPr>
          <a:xfrm>
            <a:off x="457190" y="2708920"/>
            <a:ext cx="1810544" cy="1015663"/>
          </a:xfrm>
          <a:prstGeom prst="rect">
            <a:avLst/>
          </a:prstGeom>
        </p:spPr>
        <p:txBody>
          <a:bodyPr wrap="square">
            <a:spAutoFit/>
          </a:bodyPr>
          <a:lstStyle/>
          <a:p>
            <a:pPr lvl="0" eaLnBrk="0" fontAlgn="base" hangingPunct="0">
              <a:spcBef>
                <a:spcPct val="0"/>
              </a:spcBef>
              <a:spcAft>
                <a:spcPct val="0"/>
              </a:spcAft>
            </a:pPr>
            <a:r>
              <a:rPr lang="en-US" altLang="en-US" sz="1200" dirty="0">
                <a:solidFill>
                  <a:srgbClr val="44546A"/>
                </a:solidFill>
                <a:latin typeface="Times New Roman" panose="02020603050405020304" pitchFamily="18" charset="0"/>
                <a:ea typeface="Times New Roman" panose="02020603050405020304" pitchFamily="18" charset="0"/>
                <a:cs typeface="Times New Roman" panose="02020603050405020304" pitchFamily="18" charset="0"/>
              </a:rPr>
              <a:t>Definition of seismic categories of lifts according to </a:t>
            </a:r>
          </a:p>
          <a:p>
            <a:pPr lvl="0" eaLnBrk="0" fontAlgn="base" hangingPunct="0">
              <a:spcBef>
                <a:spcPct val="0"/>
              </a:spcBef>
              <a:spcAft>
                <a:spcPct val="0"/>
              </a:spcAft>
            </a:pPr>
            <a:r>
              <a:rPr lang="en-US" altLang="en-US" sz="1200" dirty="0">
                <a:solidFill>
                  <a:srgbClr val="44546A"/>
                </a:solidFill>
                <a:latin typeface="Times New Roman" panose="02020603050405020304" pitchFamily="18" charset="0"/>
                <a:ea typeface="Times New Roman" panose="02020603050405020304" pitchFamily="18" charset="0"/>
                <a:cs typeface="Times New Roman" panose="02020603050405020304" pitchFamily="18" charset="0"/>
              </a:rPr>
              <a:t>МКС EN 81-77:20</a:t>
            </a:r>
            <a:r>
              <a:rPr lang="hr-HR" altLang="en-US" sz="1200" dirty="0">
                <a:solidFill>
                  <a:srgbClr val="44546A"/>
                </a:solidFill>
                <a:latin typeface="Times New Roman" panose="02020603050405020304" pitchFamily="18" charset="0"/>
                <a:ea typeface="Times New Roman" panose="02020603050405020304" pitchFamily="18" charset="0"/>
                <a:cs typeface="Times New Roman" panose="02020603050405020304" pitchFamily="18" charset="0"/>
              </a:rPr>
              <a:t>22</a:t>
            </a:r>
            <a:r>
              <a:rPr lang="en-US" altLang="en-US" sz="1200" dirty="0">
                <a:solidFill>
                  <a:srgbClr val="44546A"/>
                </a:solidFill>
                <a:latin typeface="Times New Roman" panose="02020603050405020304" pitchFamily="18" charset="0"/>
                <a:ea typeface="Times New Roman" panose="02020603050405020304" pitchFamily="18" charset="0"/>
                <a:cs typeface="Times New Roman" panose="02020603050405020304" pitchFamily="18" charset="0"/>
              </a:rPr>
              <a:t> standard</a:t>
            </a:r>
            <a:endParaRPr lang="en-GB" altLang="en-US" sz="1200" dirty="0">
              <a:solidFill>
                <a:prstClr val="black"/>
              </a:solidFill>
              <a:latin typeface="Times New Roman" panose="02020603050405020304" pitchFamily="18" charset="0"/>
              <a:cs typeface="Times New Roman" panose="02020603050405020304" pitchFamily="18" charset="0"/>
            </a:endParaRPr>
          </a:p>
        </p:txBody>
      </p:sp>
      <p:pic>
        <p:nvPicPr>
          <p:cNvPr id="3" name="Слика 2">
            <a:extLst>
              <a:ext uri="{FF2B5EF4-FFF2-40B4-BE49-F238E27FC236}">
                <a16:creationId xmlns:a16="http://schemas.microsoft.com/office/drawing/2014/main" id="{AB59BE50-3803-AF81-4065-EB2F50A37786}"/>
              </a:ext>
            </a:extLst>
          </p:cNvPr>
          <p:cNvPicPr>
            <a:picLocks noChangeAspect="1"/>
          </p:cNvPicPr>
          <p:nvPr/>
        </p:nvPicPr>
        <p:blipFill>
          <a:blip r:embed="rId2"/>
          <a:stretch>
            <a:fillRect/>
          </a:stretch>
        </p:blipFill>
        <p:spPr>
          <a:xfrm>
            <a:off x="8315899" y="1596523"/>
            <a:ext cx="365792" cy="3609145"/>
          </a:xfrm>
          <a:prstGeom prst="rect">
            <a:avLst/>
          </a:prstGeom>
        </p:spPr>
      </p:pic>
    </p:spTree>
    <p:extLst>
      <p:ext uri="{BB962C8B-B14F-4D97-AF65-F5344CB8AC3E}">
        <p14:creationId xmlns:p14="http://schemas.microsoft.com/office/powerpoint/2010/main" val="573530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p:txBody>
          <a:bodyPr>
            <a:normAutofit/>
          </a:bodyPr>
          <a:lstStyle/>
          <a:p>
            <a:r>
              <a:rPr lang="en-GB" dirty="0"/>
              <a:t>Additional safety measures for new lifts in seismic conditions</a:t>
            </a:r>
          </a:p>
        </p:txBody>
      </p:sp>
      <p:sp>
        <p:nvSpPr>
          <p:cNvPr id="3" name="Резервирано место за содржина 2"/>
          <p:cNvSpPr>
            <a:spLocks noGrp="1"/>
          </p:cNvSpPr>
          <p:nvPr>
            <p:ph sz="quarter" idx="1"/>
          </p:nvPr>
        </p:nvSpPr>
        <p:spPr>
          <a:xfrm>
            <a:off x="457200" y="2132856"/>
            <a:ext cx="7467600" cy="2952328"/>
          </a:xfrm>
        </p:spPr>
        <p:txBody>
          <a:bodyPr>
            <a:normAutofit/>
          </a:bodyPr>
          <a:lstStyle/>
          <a:p>
            <a:pPr marL="0" indent="0" algn="just">
              <a:spcBef>
                <a:spcPts val="300"/>
              </a:spcBef>
              <a:spcAft>
                <a:spcPts val="0"/>
              </a:spcAft>
              <a:buNone/>
            </a:pPr>
            <a:r>
              <a:rPr lang="en-GB" sz="1600" dirty="0">
                <a:latin typeface="Times New Roman" panose="02020603050405020304" pitchFamily="18" charset="0"/>
                <a:ea typeface="Times New Roman" panose="02020603050405020304" pitchFamily="18" charset="0"/>
              </a:rPr>
              <a:t>In addition to the computation for the guide rails proposed in Annex D to the MKS EN 81-77:20</a:t>
            </a:r>
            <a:r>
              <a:rPr lang="hr-HR" sz="1600" dirty="0">
                <a:latin typeface="Times New Roman" panose="02020603050405020304" pitchFamily="18" charset="0"/>
                <a:ea typeface="Times New Roman" panose="02020603050405020304" pitchFamily="18" charset="0"/>
              </a:rPr>
              <a:t>22</a:t>
            </a:r>
            <a:r>
              <a:rPr lang="en-GB" sz="1600" dirty="0">
                <a:latin typeface="Times New Roman" panose="02020603050405020304" pitchFamily="18" charset="0"/>
                <a:ea typeface="Times New Roman" panose="02020603050405020304" pitchFamily="18" charset="0"/>
              </a:rPr>
              <a:t> standard for lifts in seismic conditions, the standard also anticipates a series of other measures for improvement of safety of lifts in seismic zones for categories 1, 2 and 3 prescribed by the same standard.</a:t>
            </a:r>
          </a:p>
          <a:p>
            <a:pPr algn="just">
              <a:spcBef>
                <a:spcPts val="300"/>
              </a:spcBef>
              <a:spcAft>
                <a:spcPts val="0"/>
              </a:spcAft>
            </a:pPr>
            <a:endParaRPr lang="en-GB" sz="1600" dirty="0">
              <a:latin typeface="Times New Roman" panose="02020603050405020304" pitchFamily="18" charset="0"/>
              <a:ea typeface="Times New Roman" panose="02020603050405020304" pitchFamily="18" charset="0"/>
            </a:endParaRPr>
          </a:p>
          <a:p>
            <a:pPr marL="0" indent="0" algn="just">
              <a:spcBef>
                <a:spcPts val="300"/>
              </a:spcBef>
              <a:spcAft>
                <a:spcPts val="0"/>
              </a:spcAft>
              <a:buNone/>
            </a:pPr>
            <a:r>
              <a:rPr lang="en-GB" sz="1600" dirty="0">
                <a:latin typeface="Times New Roman" panose="02020603050405020304" pitchFamily="18" charset="0"/>
                <a:ea typeface="Times New Roman" panose="02020603050405020304" pitchFamily="18" charset="0"/>
              </a:rPr>
              <a:t> </a:t>
            </a:r>
          </a:p>
          <a:p>
            <a:pPr algn="just">
              <a:spcBef>
                <a:spcPts val="300"/>
              </a:spcBef>
              <a:spcAft>
                <a:spcPts val="0"/>
              </a:spcAft>
            </a:pPr>
            <a:r>
              <a:rPr lang="en-GB" sz="1600" b="1" u="sng" dirty="0">
                <a:latin typeface="Times New Roman" panose="02020603050405020304" pitchFamily="18" charset="0"/>
                <a:ea typeface="Times New Roman" panose="02020603050405020304" pitchFamily="18" charset="0"/>
              </a:rPr>
              <a:t>For lifts of seismic category 0, it is not necessary to take any additional corrective measures </a:t>
            </a:r>
            <a:r>
              <a:rPr lang="en-GB" sz="1600" dirty="0">
                <a:latin typeface="Times New Roman" panose="02020603050405020304" pitchFamily="18" charset="0"/>
                <a:ea typeface="Times New Roman" panose="02020603050405020304" pitchFamily="18" charset="0"/>
              </a:rPr>
              <a:t>whereat it is considered that the essential safety requirements pertaining to MKC EN 81-20:2020 and MKC EN 81-50:2020 are sufficient enough. </a:t>
            </a:r>
          </a:p>
          <a:p>
            <a:pPr marL="0" indent="0">
              <a:spcBef>
                <a:spcPts val="300"/>
              </a:spcBef>
              <a:spcAft>
                <a:spcPts val="0"/>
              </a:spcAft>
              <a:buNone/>
            </a:pPr>
            <a:endParaRPr lang="en-GB" sz="3600" dirty="0">
              <a:latin typeface="Times New Roman" panose="02020603050405020304" pitchFamily="18" charset="0"/>
              <a:ea typeface="Times New Roman" panose="02020603050405020304" pitchFamily="18" charset="0"/>
            </a:endParaRPr>
          </a:p>
        </p:txBody>
      </p:sp>
      <p:pic>
        <p:nvPicPr>
          <p:cNvPr id="5" name="Слика 4">
            <a:extLst>
              <a:ext uri="{FF2B5EF4-FFF2-40B4-BE49-F238E27FC236}">
                <a16:creationId xmlns:a16="http://schemas.microsoft.com/office/drawing/2014/main" id="{05ED1FBB-AF40-FE41-8A00-72371C7F2ACA}"/>
              </a:ext>
            </a:extLst>
          </p:cNvPr>
          <p:cNvPicPr>
            <a:picLocks noChangeAspect="1"/>
          </p:cNvPicPr>
          <p:nvPr/>
        </p:nvPicPr>
        <p:blipFill>
          <a:blip r:embed="rId2"/>
          <a:stretch>
            <a:fillRect/>
          </a:stretch>
        </p:blipFill>
        <p:spPr>
          <a:xfrm>
            <a:off x="8321008" y="1624427"/>
            <a:ext cx="365792" cy="3609145"/>
          </a:xfrm>
          <a:prstGeom prst="rect">
            <a:avLst/>
          </a:prstGeom>
        </p:spPr>
      </p:pic>
    </p:spTree>
    <p:extLst>
      <p:ext uri="{BB962C8B-B14F-4D97-AF65-F5344CB8AC3E}">
        <p14:creationId xmlns:p14="http://schemas.microsoft.com/office/powerpoint/2010/main" val="3536308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слов 1"/>
          <p:cNvSpPr>
            <a:spLocks noGrp="1"/>
          </p:cNvSpPr>
          <p:nvPr>
            <p:ph type="title"/>
          </p:nvPr>
        </p:nvSpPr>
        <p:spPr>
          <a:xfrm>
            <a:off x="457200" y="274638"/>
            <a:ext cx="7643192" cy="1143000"/>
          </a:xfrm>
        </p:spPr>
        <p:txBody>
          <a:bodyPr>
            <a:normAutofit fontScale="90000"/>
          </a:bodyPr>
          <a:lstStyle/>
          <a:p>
            <a:br>
              <a:rPr lang="en-GB" dirty="0"/>
            </a:br>
            <a:r>
              <a:rPr lang="en-GB" sz="3300" dirty="0"/>
              <a:t>Additional measures for lifts belonging to seismic categories 1, 2 and 3</a:t>
            </a:r>
          </a:p>
        </p:txBody>
      </p:sp>
      <p:sp>
        <p:nvSpPr>
          <p:cNvPr id="3" name="Резервирано место за содржина 2"/>
          <p:cNvSpPr>
            <a:spLocks noGrp="1"/>
          </p:cNvSpPr>
          <p:nvPr>
            <p:ph sz="quarter" idx="1"/>
          </p:nvPr>
        </p:nvSpPr>
        <p:spPr/>
        <p:txBody>
          <a:bodyPr>
            <a:normAutofit/>
          </a:bodyPr>
          <a:lstStyle/>
          <a:p>
            <a:pPr marL="0" indent="0">
              <a:spcBef>
                <a:spcPts val="300"/>
              </a:spcBef>
              <a:spcAft>
                <a:spcPts val="0"/>
              </a:spcAft>
              <a:buNone/>
            </a:pPr>
            <a:r>
              <a:rPr lang="en-GB" sz="1600" dirty="0">
                <a:latin typeface="Times New Roman" panose="02020603050405020304" pitchFamily="18" charset="0"/>
                <a:ea typeface="Times New Roman" panose="02020603050405020304" pitchFamily="18" charset="0"/>
              </a:rPr>
              <a:t>Additional requirements for lifts of seismic categories 1, 2 and 3 are anticipated for: the lift well (protection of snag points), the machine room, the counterweight guide rails or the balance guide rails (specific calculation), the bearing and compensation devices, the guide rails (car and counterweight retaining device), the traction pulley (retainer) etc. (see standard МКС EN 81-77:2022.</a:t>
            </a:r>
          </a:p>
          <a:p>
            <a:pPr>
              <a:spcBef>
                <a:spcPts val="300"/>
              </a:spcBef>
              <a:spcAft>
                <a:spcPts val="0"/>
              </a:spcAft>
            </a:pPr>
            <a:endParaRPr lang="en-GB" sz="3600" dirty="0">
              <a:latin typeface="Times New Roman" panose="02020603050405020304" pitchFamily="18" charset="0"/>
              <a:ea typeface="Times New Roman" panose="02020603050405020304" pitchFamily="18" charset="0"/>
            </a:endParaRPr>
          </a:p>
        </p:txBody>
      </p:sp>
      <p:pic>
        <p:nvPicPr>
          <p:cNvPr id="5" name="Слика 4"/>
          <p:cNvPicPr>
            <a:picLocks noChangeAspect="1"/>
          </p:cNvPicPr>
          <p:nvPr/>
        </p:nvPicPr>
        <p:blipFill>
          <a:blip r:embed="rId2"/>
          <a:stretch>
            <a:fillRect/>
          </a:stretch>
        </p:blipFill>
        <p:spPr>
          <a:xfrm>
            <a:off x="451753" y="2958923"/>
            <a:ext cx="4290472" cy="2156305"/>
          </a:xfrm>
          <a:prstGeom prst="rect">
            <a:avLst/>
          </a:prstGeom>
        </p:spPr>
      </p:pic>
      <p:pic>
        <p:nvPicPr>
          <p:cNvPr id="6" name="Слика 5"/>
          <p:cNvPicPr>
            <a:picLocks noChangeAspect="1"/>
          </p:cNvPicPr>
          <p:nvPr/>
        </p:nvPicPr>
        <p:blipFill>
          <a:blip r:embed="rId3"/>
          <a:stretch>
            <a:fillRect/>
          </a:stretch>
        </p:blipFill>
        <p:spPr>
          <a:xfrm>
            <a:off x="4742225" y="3300743"/>
            <a:ext cx="3142645" cy="1472664"/>
          </a:xfrm>
          <a:prstGeom prst="rect">
            <a:avLst/>
          </a:prstGeom>
        </p:spPr>
      </p:pic>
      <p:sp>
        <p:nvSpPr>
          <p:cNvPr id="7" name="Правоаголник 6"/>
          <p:cNvSpPr/>
          <p:nvPr/>
        </p:nvSpPr>
        <p:spPr>
          <a:xfrm>
            <a:off x="454476" y="5313955"/>
            <a:ext cx="7648639" cy="830997"/>
          </a:xfrm>
          <a:prstGeom prst="rect">
            <a:avLst/>
          </a:prstGeom>
        </p:spPr>
        <p:txBody>
          <a:bodyPr wrap="square">
            <a:spAutoFit/>
          </a:bodyPr>
          <a:lstStyle/>
          <a:p>
            <a:r>
              <a:rPr lang="en-GB" sz="1600" dirty="0">
                <a:latin typeface="Times New Roman" panose="02020603050405020304" pitchFamily="18" charset="0"/>
                <a:cs typeface="Times New Roman" panose="02020603050405020304" pitchFamily="18" charset="0"/>
              </a:rPr>
              <a:t>Where buildings are designed with expansion joints subdividing the structure into dynamically independent units, all the lift machinery including the landing entrances and the well of the lift shall be located on the same side of an expansion joint</a:t>
            </a:r>
          </a:p>
        </p:txBody>
      </p:sp>
      <p:pic>
        <p:nvPicPr>
          <p:cNvPr id="8" name="Слика 7">
            <a:extLst>
              <a:ext uri="{FF2B5EF4-FFF2-40B4-BE49-F238E27FC236}">
                <a16:creationId xmlns:a16="http://schemas.microsoft.com/office/drawing/2014/main" id="{4F37D47E-D480-C0C7-1DAD-1CA68E472B6C}"/>
              </a:ext>
            </a:extLst>
          </p:cNvPr>
          <p:cNvPicPr>
            <a:picLocks noChangeAspect="1"/>
          </p:cNvPicPr>
          <p:nvPr/>
        </p:nvPicPr>
        <p:blipFill>
          <a:blip r:embed="rId4"/>
          <a:stretch>
            <a:fillRect/>
          </a:stretch>
        </p:blipFill>
        <p:spPr>
          <a:xfrm>
            <a:off x="8321008" y="1624427"/>
            <a:ext cx="365792" cy="3609145"/>
          </a:xfrm>
          <a:prstGeom prst="rect">
            <a:avLst/>
          </a:prstGeom>
        </p:spPr>
      </p:pic>
    </p:spTree>
    <p:extLst>
      <p:ext uri="{BB962C8B-B14F-4D97-AF65-F5344CB8AC3E}">
        <p14:creationId xmlns:p14="http://schemas.microsoft.com/office/powerpoint/2010/main" val="1454556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4">
      <a:dk1>
        <a:sysClr val="windowText" lastClr="000000"/>
      </a:dk1>
      <a:lt1>
        <a:sysClr val="window" lastClr="FFFFFF"/>
      </a:lt1>
      <a:dk2>
        <a:srgbClr val="4F271C"/>
      </a:dk2>
      <a:lt2>
        <a:srgbClr val="E7DEC9"/>
      </a:lt2>
      <a:accent1>
        <a:srgbClr val="00B0F0"/>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2269</TotalTime>
  <Words>2236</Words>
  <Application>Microsoft Office PowerPoint</Application>
  <PresentationFormat>Приказ на екранот (4:3)</PresentationFormat>
  <Paragraphs>321</Paragraphs>
  <Slides>20</Slides>
  <Notes>1</Notes>
  <HiddenSlides>0</HiddenSlides>
  <MMClips>0</MMClips>
  <ScaleCrop>false</ScaleCrop>
  <HeadingPairs>
    <vt:vector size="6" baseType="variant">
      <vt:variant>
        <vt:lpstr>Употребени фонтови</vt:lpstr>
      </vt:variant>
      <vt:variant>
        <vt:i4>12</vt:i4>
      </vt:variant>
      <vt:variant>
        <vt:lpstr>Тема</vt:lpstr>
      </vt:variant>
      <vt:variant>
        <vt:i4>1</vt:i4>
      </vt:variant>
      <vt:variant>
        <vt:lpstr>Наслови на слајдови</vt:lpstr>
      </vt:variant>
      <vt:variant>
        <vt:i4>20</vt:i4>
      </vt:variant>
    </vt:vector>
  </HeadingPairs>
  <TitlesOfParts>
    <vt:vector size="33" baseType="lpstr">
      <vt:lpstr>Arial</vt:lpstr>
      <vt:lpstr>Arial Rounded MT Bold</vt:lpstr>
      <vt:lpstr>Calibri</vt:lpstr>
      <vt:lpstr>Cambria</vt:lpstr>
      <vt:lpstr>Century Schoolbook</vt:lpstr>
      <vt:lpstr>Freestyle Script</vt:lpstr>
      <vt:lpstr>MaksansKIR</vt:lpstr>
      <vt:lpstr>Times New Roman</vt:lpstr>
      <vt:lpstr>TimesNewRoman</vt:lpstr>
      <vt:lpstr>TimesNewRoman,Italic</vt:lpstr>
      <vt:lpstr>Wingdings</vt:lpstr>
      <vt:lpstr>Wingdings 2</vt:lpstr>
      <vt:lpstr>Oriel</vt:lpstr>
      <vt:lpstr>Презентација на PowerPoint</vt:lpstr>
      <vt:lpstr>References </vt:lpstr>
      <vt:lpstr>Презентација на PowerPoint</vt:lpstr>
      <vt:lpstr>Determination of the design acceleration</vt:lpstr>
      <vt:lpstr>Seismic categories of lifts (Annex A to МКС EN 81-77:2022)</vt:lpstr>
      <vt:lpstr>Seismic zoning of North Macedonia</vt:lpstr>
      <vt:lpstr>Seismic categories of lifts in North Macedonia</vt:lpstr>
      <vt:lpstr>Additional safety measures for new lifts in seismic conditions</vt:lpstr>
      <vt:lpstr> Additional measures for lifts belonging to seismic categories 1, 2 and 3</vt:lpstr>
      <vt:lpstr>Additional measures for lifts belonging to seismic categories 2 and 3</vt:lpstr>
      <vt:lpstr>Additional measures only for lifts belonging to seismic category 3</vt:lpstr>
      <vt:lpstr>ELA Guidelines </vt:lpstr>
      <vt:lpstr>Презентација на PowerPoint</vt:lpstr>
      <vt:lpstr>Annex M (normative) of MKC EN 115-1: Escalators and moving walks subject to seismic conditions</vt:lpstr>
      <vt:lpstr>Annex M (normative) of MKC EN 115-1: Escalators and moving walks subject to seismic conditions</vt:lpstr>
      <vt:lpstr>Annex M (normative) of MKC EN 115-1: Escalators and moving walks subject to seismic conditions</vt:lpstr>
      <vt:lpstr>Annex M (normative) of MKC EN 115-1: Escalators and moving walks subject to seismic conditions</vt:lpstr>
      <vt:lpstr>ELA Guidelines</vt:lpstr>
      <vt:lpstr>ELA Guidelines</vt:lpstr>
      <vt:lpstr>Презентација на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Goran Sekovski</cp:lastModifiedBy>
  <cp:revision>36</cp:revision>
  <dcterms:created xsi:type="dcterms:W3CDTF">2019-05-20T11:27:36Z</dcterms:created>
  <dcterms:modified xsi:type="dcterms:W3CDTF">2023-09-23T17:13:51Z</dcterms:modified>
</cp:coreProperties>
</file>